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60" r:id="rId3"/>
    <p:sldId id="261" r:id="rId4"/>
    <p:sldId id="262"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916A7-33E3-8409-CBFF-04BB9BD7DE6F}" v="522" dt="2025-01-14T00:09:00.765"/>
    <p1510:client id="{A3E0A0B8-F25A-C173-5B52-1748568DBE5C}" v="998" dt="2025-01-15T00:31:22.722"/>
    <p1510:client id="{DB49C094-AE87-6B72-D507-30D4B7C296A7}" v="698" dt="2025-01-15T23:51:57.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1/15/2025</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887241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6929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897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2560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7798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605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652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4037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0374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21437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1/15/2025</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2507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1/15/2025</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381502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87182" y="893935"/>
            <a:ext cx="3756670" cy="3339390"/>
          </a:xfrm>
        </p:spPr>
        <p:txBody>
          <a:bodyPr anchor="b">
            <a:normAutofit/>
          </a:bodyPr>
          <a:lstStyle/>
          <a:p>
            <a:r>
              <a:rPr lang="en-US" sz="4700" dirty="0"/>
              <a:t>Alberta Discovery Tour 2025</a:t>
            </a:r>
            <a:br>
              <a:rPr lang="en-US" sz="4700" dirty="0"/>
            </a:br>
            <a:endParaRPr lang="en-US" sz="4700"/>
          </a:p>
        </p:txBody>
      </p:sp>
      <p:sp>
        <p:nvSpPr>
          <p:cNvPr id="3" name="Subtitle 2"/>
          <p:cNvSpPr>
            <a:spLocks noGrp="1"/>
          </p:cNvSpPr>
          <p:nvPr>
            <p:ph type="subTitle" idx="1"/>
          </p:nvPr>
        </p:nvSpPr>
        <p:spPr>
          <a:xfrm>
            <a:off x="7587181" y="4382814"/>
            <a:ext cx="3756669" cy="1403837"/>
          </a:xfrm>
        </p:spPr>
        <p:txBody>
          <a:bodyPr vert="horz" lIns="91440" tIns="45720" rIns="91440" bIns="45720" rtlCol="0" anchor="t">
            <a:normAutofit/>
          </a:bodyPr>
          <a:lstStyle/>
          <a:p>
            <a:r>
              <a:rPr lang="en-US" dirty="0"/>
              <a:t>IMRG 1908 Passport</a:t>
            </a:r>
          </a:p>
        </p:txBody>
      </p:sp>
      <p:pic>
        <p:nvPicPr>
          <p:cNvPr id="8" name="Picture 7" descr="Alberta Roadside Attractions Feature Image">
            <a:extLst>
              <a:ext uri="{FF2B5EF4-FFF2-40B4-BE49-F238E27FC236}">
                <a16:creationId xmlns:a16="http://schemas.microsoft.com/office/drawing/2014/main" id="{6198EE26-E2DF-1FBC-D8A2-1A5223F7E458}"/>
              </a:ext>
            </a:extLst>
          </p:cNvPr>
          <p:cNvPicPr>
            <a:picLocks noChangeAspect="1"/>
          </p:cNvPicPr>
          <p:nvPr/>
        </p:nvPicPr>
        <p:blipFill>
          <a:blip r:embed="rId2"/>
          <a:srcRect t="3443" r="-2" b="-2"/>
          <a:stretch/>
        </p:blipFill>
        <p:spPr>
          <a:xfrm>
            <a:off x="20" y="10"/>
            <a:ext cx="7102529" cy="6857990"/>
          </a:xfrm>
          <a:prstGeom prst="rect">
            <a:avLst/>
          </a:prstGeom>
        </p:spPr>
      </p:pic>
      <p:sp>
        <p:nvSpPr>
          <p:cNvPr id="6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br>
              <a:rPr lang="en-US" sz="4900" dirty="0">
                <a:solidFill>
                  <a:schemeClr val="bg1"/>
                </a:solidFill>
                <a:ea typeface="+mj-lt"/>
                <a:cs typeface="+mj-lt"/>
              </a:rPr>
            </a:br>
            <a:br>
              <a:rPr lang="en-US" sz="4900" dirty="0">
                <a:ea typeface="+mj-lt"/>
                <a:cs typeface="+mj-lt"/>
              </a:rPr>
            </a:br>
            <a:br>
              <a:rPr lang="en-US" sz="4900" dirty="0">
                <a:ea typeface="+mj-lt"/>
                <a:cs typeface="+mj-lt"/>
              </a:rPr>
            </a:br>
            <a:r>
              <a:rPr lang="en-US" sz="4900" dirty="0">
                <a:solidFill>
                  <a:schemeClr val="bg1"/>
                </a:solidFill>
                <a:ea typeface="+mj-lt"/>
                <a:cs typeface="+mj-lt"/>
              </a:rPr>
              <a:t>Giant Cowboy Statue - 61 E. Lake Ave., Airdrie, Alberta</a:t>
            </a:r>
            <a:endParaRPr lang="en-US" dirty="0">
              <a:solidFill>
                <a:schemeClr val="bg1"/>
              </a:solidFill>
            </a:endParaRPr>
          </a:p>
          <a:p>
            <a:endParaRPr lang="en-US" sz="4900" dirty="0">
              <a:solidFill>
                <a:schemeClr val="bg1"/>
              </a:solidFill>
            </a:endParaRPr>
          </a:p>
          <a:p>
            <a:endParaRPr lang="en-US" sz="4900" dirty="0">
              <a:solidFill>
                <a:schemeClr val="bg1"/>
              </a:solidFill>
            </a:endParaRPr>
          </a:p>
          <a:p>
            <a:endParaRPr lang="en-US" sz="4900" dirty="0">
              <a:solidFill>
                <a:schemeClr val="bg1"/>
              </a:solidFill>
              <a:latin typeface="Sitka Banner"/>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Towering westerner, perhaps 30 feet tall, with a big hat and mustache. Fabric attire. May have been built by Bob Prewitt Fiberglass in the 1960s.</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13" descr="Cowboy statue.">
            <a:extLst>
              <a:ext uri="{FF2B5EF4-FFF2-40B4-BE49-F238E27FC236}">
                <a16:creationId xmlns:a16="http://schemas.microsoft.com/office/drawing/2014/main" id="{9B808BFF-DBEC-BC04-C348-1C114C27D74A}"/>
              </a:ext>
            </a:extLst>
          </p:cNvPr>
          <p:cNvPicPr>
            <a:picLocks noChangeAspect="1"/>
          </p:cNvPicPr>
          <p:nvPr/>
        </p:nvPicPr>
        <p:blipFill>
          <a:blip r:embed="rId2"/>
          <a:stretch>
            <a:fillRect/>
          </a:stretch>
        </p:blipFill>
        <p:spPr>
          <a:xfrm>
            <a:off x="280243" y="3481108"/>
            <a:ext cx="1848303" cy="2984499"/>
          </a:xfrm>
          <a:prstGeom prst="rect">
            <a:avLst/>
          </a:prstGeom>
        </p:spPr>
      </p:pic>
    </p:spTree>
    <p:extLst>
      <p:ext uri="{BB962C8B-B14F-4D97-AF65-F5344CB8AC3E}">
        <p14:creationId xmlns:p14="http://schemas.microsoft.com/office/powerpoint/2010/main" val="138297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br>
              <a:rPr lang="en-US" sz="4900" dirty="0">
                <a:solidFill>
                  <a:schemeClr val="bg1"/>
                </a:solidFill>
                <a:ea typeface="+mj-lt"/>
                <a:cs typeface="+mj-lt"/>
              </a:rPr>
            </a:br>
            <a:r>
              <a:rPr lang="en-US" sz="4900" dirty="0">
                <a:solidFill>
                  <a:schemeClr val="bg1"/>
                </a:solidFill>
                <a:ea typeface="+mj-lt"/>
                <a:cs typeface="+mj-lt"/>
              </a:rPr>
              <a:t>World's Largest Mallard Duck - Highway 45, Andrew, Alberta,</a:t>
            </a:r>
          </a:p>
          <a:p>
            <a:endParaRPr lang="en-US" sz="4900" dirty="0">
              <a:solidFill>
                <a:schemeClr val="bg1"/>
              </a:solidFill>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Reproduced in flight with a 23 ft. wingspan, on an angled metal support, like a jet fighter would be in the U.S. The majestic duck was erected in 1992 as a commemorative honk to duck breeding grounds in the local wetlands</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Mallard duck statue.">
            <a:extLst>
              <a:ext uri="{FF2B5EF4-FFF2-40B4-BE49-F238E27FC236}">
                <a16:creationId xmlns:a16="http://schemas.microsoft.com/office/drawing/2014/main" id="{A42CBDC6-E3DA-8D46-C0B7-1175714627EC}"/>
              </a:ext>
            </a:extLst>
          </p:cNvPr>
          <p:cNvPicPr>
            <a:picLocks noChangeAspect="1"/>
          </p:cNvPicPr>
          <p:nvPr/>
        </p:nvPicPr>
        <p:blipFill>
          <a:blip r:embed="rId2"/>
          <a:stretch>
            <a:fillRect/>
          </a:stretch>
        </p:blipFill>
        <p:spPr>
          <a:xfrm>
            <a:off x="90714" y="4315732"/>
            <a:ext cx="3047999" cy="2290535"/>
          </a:xfrm>
          <a:prstGeom prst="rect">
            <a:avLst/>
          </a:prstGeom>
        </p:spPr>
      </p:pic>
    </p:spTree>
    <p:extLst>
      <p:ext uri="{BB962C8B-B14F-4D97-AF65-F5344CB8AC3E}">
        <p14:creationId xmlns:p14="http://schemas.microsoft.com/office/powerpoint/2010/main" val="58759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World's Largest Beaver - 5 Ave., </a:t>
            </a:r>
            <a:r>
              <a:rPr lang="en-US" sz="4900" dirty="0" err="1">
                <a:solidFill>
                  <a:schemeClr val="bg1"/>
                </a:solidFill>
                <a:ea typeface="+mj-lt"/>
                <a:cs typeface="+mj-lt"/>
              </a:rPr>
              <a:t>Beaverlodge</a:t>
            </a:r>
            <a:r>
              <a:rPr lang="en-US" sz="4900" dirty="0">
                <a:solidFill>
                  <a:schemeClr val="bg1"/>
                </a:solidFill>
                <a:ea typeface="+mj-lt"/>
                <a:cs typeface="+mj-lt"/>
              </a:rPr>
              <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Canada's mightiest tree-biter is 15 feet high, 18 feet long, and sits atop a 20-foot-long log. Built in 2004 for the town's 75th birthday. Officially named "Justin Beaver" in 2022.</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17" descr="Beaver.">
            <a:extLst>
              <a:ext uri="{FF2B5EF4-FFF2-40B4-BE49-F238E27FC236}">
                <a16:creationId xmlns:a16="http://schemas.microsoft.com/office/drawing/2014/main" id="{DBBFF2CD-C59E-67C7-92B4-B191F3FAAC5C}"/>
              </a:ext>
            </a:extLst>
          </p:cNvPr>
          <p:cNvPicPr>
            <a:picLocks noChangeAspect="1"/>
          </p:cNvPicPr>
          <p:nvPr/>
        </p:nvPicPr>
        <p:blipFill>
          <a:blip r:embed="rId2"/>
          <a:stretch>
            <a:fillRect/>
          </a:stretch>
        </p:blipFill>
        <p:spPr>
          <a:xfrm>
            <a:off x="143101" y="4186124"/>
            <a:ext cx="3311071" cy="2490107"/>
          </a:xfrm>
          <a:prstGeom prst="rect">
            <a:avLst/>
          </a:prstGeom>
        </p:spPr>
      </p:pic>
    </p:spTree>
    <p:extLst>
      <p:ext uri="{BB962C8B-B14F-4D97-AF65-F5344CB8AC3E}">
        <p14:creationId xmlns:p14="http://schemas.microsoft.com/office/powerpoint/2010/main" val="259960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Pinto McBean Statue - Hwy 3, Bow Island,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They sure love their pinto beans in Bow Island. The fiberglass bean in cowboy duds is their official mascot.</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Pinto McBean statue.">
            <a:extLst>
              <a:ext uri="{FF2B5EF4-FFF2-40B4-BE49-F238E27FC236}">
                <a16:creationId xmlns:a16="http://schemas.microsoft.com/office/drawing/2014/main" id="{DAA6C23A-E3FE-4208-201E-2B2DE3061EB2}"/>
              </a:ext>
            </a:extLst>
          </p:cNvPr>
          <p:cNvPicPr>
            <a:picLocks noChangeAspect="1"/>
          </p:cNvPicPr>
          <p:nvPr/>
        </p:nvPicPr>
        <p:blipFill>
          <a:blip r:embed="rId2"/>
          <a:stretch>
            <a:fillRect/>
          </a:stretch>
        </p:blipFill>
        <p:spPr>
          <a:xfrm>
            <a:off x="68654" y="3698669"/>
            <a:ext cx="2237756" cy="2983675"/>
          </a:xfrm>
          <a:prstGeom prst="rect">
            <a:avLst/>
          </a:prstGeom>
        </p:spPr>
      </p:pic>
    </p:spTree>
    <p:extLst>
      <p:ext uri="{BB962C8B-B14F-4D97-AF65-F5344CB8AC3E}">
        <p14:creationId xmlns:p14="http://schemas.microsoft.com/office/powerpoint/2010/main" val="278618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Upside Down Church - 750 5th St. SE, Calgary,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Officially titled "Device to Root Out Evil" by artist Dennis Oppenheim, it's a small, half-built church balanced upside down on its steeple. Originally in Vancouver in 1997, where it confused people so it ended up here. Taken down in 2014, put back up in 2019..</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7" descr="Upside Down Church,">
            <a:extLst>
              <a:ext uri="{FF2B5EF4-FFF2-40B4-BE49-F238E27FC236}">
                <a16:creationId xmlns:a16="http://schemas.microsoft.com/office/drawing/2014/main" id="{44006519-B42D-7358-93FD-A0C188F9E162}"/>
              </a:ext>
            </a:extLst>
          </p:cNvPr>
          <p:cNvPicPr>
            <a:picLocks noChangeAspect="1"/>
          </p:cNvPicPr>
          <p:nvPr/>
        </p:nvPicPr>
        <p:blipFill>
          <a:blip r:embed="rId2"/>
          <a:stretch>
            <a:fillRect/>
          </a:stretch>
        </p:blipFill>
        <p:spPr>
          <a:xfrm>
            <a:off x="1298409" y="4591118"/>
            <a:ext cx="1528949" cy="2008910"/>
          </a:xfrm>
          <a:prstGeom prst="rect">
            <a:avLst/>
          </a:prstGeom>
        </p:spPr>
      </p:pic>
    </p:spTree>
    <p:extLst>
      <p:ext uri="{BB962C8B-B14F-4D97-AF65-F5344CB8AC3E}">
        <p14:creationId xmlns:p14="http://schemas.microsoft.com/office/powerpoint/2010/main" val="429469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Cowboy Muffler Man - 9424 60 St. SE, Calgary,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This is a retired Phillips 66 Cowboy Muffler Man that has been hidden in Calgary for 15 years. In the late 1960s the owner of a mobile home business in Edmonton purchased the cowboy from a Phillips 66 station in the U.S. and moved him to Canada. It stood for many years at the mobile home business until it closed around 1999. The cowboy was then moved to the owner's farm -- until the farm was purchased by the Muffler Man's current owner. He had the cowboy restored and moved him to his business in Calgary where he has stood ever since.</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See related image detail. Advertising Giants: America’s Amazing Muffler Men - WebUrbanist">
            <a:extLst>
              <a:ext uri="{FF2B5EF4-FFF2-40B4-BE49-F238E27FC236}">
                <a16:creationId xmlns:a16="http://schemas.microsoft.com/office/drawing/2014/main" id="{5508CB48-C475-42A6-7CEE-A00AC25036AD}"/>
              </a:ext>
            </a:extLst>
          </p:cNvPr>
          <p:cNvPicPr>
            <a:picLocks noChangeAspect="1"/>
          </p:cNvPicPr>
          <p:nvPr/>
        </p:nvPicPr>
        <p:blipFill>
          <a:blip r:embed="rId2"/>
          <a:stretch>
            <a:fillRect/>
          </a:stretch>
        </p:blipFill>
        <p:spPr>
          <a:xfrm>
            <a:off x="10671030" y="1979"/>
            <a:ext cx="1498147" cy="2282041"/>
          </a:xfrm>
          <a:prstGeom prst="rect">
            <a:avLst/>
          </a:prstGeom>
        </p:spPr>
      </p:pic>
    </p:spTree>
    <p:extLst>
      <p:ext uri="{BB962C8B-B14F-4D97-AF65-F5344CB8AC3E}">
        <p14:creationId xmlns:p14="http://schemas.microsoft.com/office/powerpoint/2010/main" val="309822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Two Giant Chairs in a Pile - Mt. Royal Circle SW, Calgary,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"Homage" by Derek Michael Besant is two 20-foot-tall steel chairs, one on its side, the other balanced on top upside-down</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Giant chairs.">
            <a:extLst>
              <a:ext uri="{FF2B5EF4-FFF2-40B4-BE49-F238E27FC236}">
                <a16:creationId xmlns:a16="http://schemas.microsoft.com/office/drawing/2014/main" id="{9C4986AD-6B6B-E640-0B52-F3C40615E6AF}"/>
              </a:ext>
            </a:extLst>
          </p:cNvPr>
          <p:cNvPicPr>
            <a:picLocks noChangeAspect="1"/>
          </p:cNvPicPr>
          <p:nvPr/>
        </p:nvPicPr>
        <p:blipFill>
          <a:blip r:embed="rId2"/>
          <a:stretch>
            <a:fillRect/>
          </a:stretch>
        </p:blipFill>
        <p:spPr>
          <a:xfrm>
            <a:off x="0" y="3478480"/>
            <a:ext cx="3869377" cy="2909455"/>
          </a:xfrm>
          <a:prstGeom prst="rect">
            <a:avLst/>
          </a:prstGeom>
        </p:spPr>
      </p:pic>
    </p:spTree>
    <p:extLst>
      <p:ext uri="{BB962C8B-B14F-4D97-AF65-F5344CB8AC3E}">
        <p14:creationId xmlns:p14="http://schemas.microsoft.com/office/powerpoint/2010/main" val="279449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Spider Beetle - 2509 14 St. SW, Calgary,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1968 Volkswagen on six legs, so perhaps more bug than spider. Built in 1986.</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Image result for spider beatle calgary">
            <a:extLst>
              <a:ext uri="{FF2B5EF4-FFF2-40B4-BE49-F238E27FC236}">
                <a16:creationId xmlns:a16="http://schemas.microsoft.com/office/drawing/2014/main" id="{FD60E59E-AA7C-D2AD-6F83-5C5C80FB0DDF}"/>
              </a:ext>
            </a:extLst>
          </p:cNvPr>
          <p:cNvPicPr>
            <a:picLocks noChangeAspect="1"/>
          </p:cNvPicPr>
          <p:nvPr/>
        </p:nvPicPr>
        <p:blipFill>
          <a:blip r:embed="rId2"/>
          <a:stretch>
            <a:fillRect/>
          </a:stretch>
        </p:blipFill>
        <p:spPr>
          <a:xfrm>
            <a:off x="125989" y="3650426"/>
            <a:ext cx="4359604" cy="2812967"/>
          </a:xfrm>
          <a:prstGeom prst="rect">
            <a:avLst/>
          </a:prstGeom>
        </p:spPr>
      </p:pic>
    </p:spTree>
    <p:extLst>
      <p:ext uri="{BB962C8B-B14F-4D97-AF65-F5344CB8AC3E}">
        <p14:creationId xmlns:p14="http://schemas.microsoft.com/office/powerpoint/2010/main" val="350033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Tyra: World's Largest Dinosaur - 60 1 Ave W., Drumheller,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This 82 foot beast was a year 2000 project for the Drumheller Regional Chamber of Development &amp; Tourism in Alberta. It's 82 feet high and 151 feet long</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Whoo-hoo, dinosaur!">
            <a:extLst>
              <a:ext uri="{FF2B5EF4-FFF2-40B4-BE49-F238E27FC236}">
                <a16:creationId xmlns:a16="http://schemas.microsoft.com/office/drawing/2014/main" id="{C205402C-CB18-389D-0457-FBE3F38322DC}"/>
              </a:ext>
            </a:extLst>
          </p:cNvPr>
          <p:cNvPicPr>
            <a:picLocks noChangeAspect="1"/>
          </p:cNvPicPr>
          <p:nvPr/>
        </p:nvPicPr>
        <p:blipFill>
          <a:blip r:embed="rId2"/>
          <a:stretch>
            <a:fillRect/>
          </a:stretch>
        </p:blipFill>
        <p:spPr>
          <a:xfrm>
            <a:off x="123639" y="4015344"/>
            <a:ext cx="3552825" cy="2667000"/>
          </a:xfrm>
          <a:prstGeom prst="rect">
            <a:avLst/>
          </a:prstGeom>
        </p:spPr>
      </p:pic>
    </p:spTree>
    <p:extLst>
      <p:ext uri="{BB962C8B-B14F-4D97-AF65-F5344CB8AC3E}">
        <p14:creationId xmlns:p14="http://schemas.microsoft.com/office/powerpoint/2010/main" val="117274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Drumheller's Little Church - N. Dinosaur Trail, Drumheller</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According to a local saying, this small church in the badlands of Alberta seats 10,000 people, six at a time. It was originally constructed in 1968 and then rebuilt by people incarcerated in Drumheller Institution, a nearby federal penitentiary, in 1991. The Little Church has a pulpit and six single-person pews.</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A small white church with a bell tower&#10;&#10;Description automatically generated">
            <a:extLst>
              <a:ext uri="{FF2B5EF4-FFF2-40B4-BE49-F238E27FC236}">
                <a16:creationId xmlns:a16="http://schemas.microsoft.com/office/drawing/2014/main" id="{B6052D11-8669-374F-84E7-80CD95CD7C8B}"/>
              </a:ext>
            </a:extLst>
          </p:cNvPr>
          <p:cNvPicPr>
            <a:picLocks noChangeAspect="1"/>
          </p:cNvPicPr>
          <p:nvPr/>
        </p:nvPicPr>
        <p:blipFill>
          <a:blip r:embed="rId2"/>
          <a:stretch>
            <a:fillRect/>
          </a:stretch>
        </p:blipFill>
        <p:spPr>
          <a:xfrm>
            <a:off x="-3711" y="4868882"/>
            <a:ext cx="1472046" cy="1909948"/>
          </a:xfrm>
          <a:prstGeom prst="rect">
            <a:avLst/>
          </a:prstGeom>
        </p:spPr>
      </p:pic>
    </p:spTree>
    <p:extLst>
      <p:ext uri="{BB962C8B-B14F-4D97-AF65-F5344CB8AC3E}">
        <p14:creationId xmlns:p14="http://schemas.microsoft.com/office/powerpoint/2010/main" val="2285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ld's Largest T-Rex in Drumheller">
            <a:extLst>
              <a:ext uri="{FF2B5EF4-FFF2-40B4-BE49-F238E27FC236}">
                <a16:creationId xmlns:a16="http://schemas.microsoft.com/office/drawing/2014/main" id="{2D61C5DD-CED3-D844-42A2-B6240B86B7EE}"/>
              </a:ext>
            </a:extLst>
          </p:cNvPr>
          <p:cNvPicPr>
            <a:picLocks noChangeAspect="1"/>
          </p:cNvPicPr>
          <p:nvPr/>
        </p:nvPicPr>
        <p:blipFill>
          <a:blip r:embed="rId2">
            <a:alphaModFix amt="33000"/>
          </a:blip>
          <a:srcRect t="5137" b="4502"/>
          <a:stretch/>
        </p:blipFill>
        <p:spPr>
          <a:xfrm>
            <a:off x="20" y="10"/>
            <a:ext cx="12191980" cy="6857990"/>
          </a:xfrm>
          <a:prstGeom prst="rect">
            <a:avLst/>
          </a:prstGeom>
        </p:spPr>
      </p:pic>
      <p:sp>
        <p:nvSpPr>
          <p:cNvPr id="2" name="Title 1"/>
          <p:cNvSpPr>
            <a:spLocks noGrp="1"/>
          </p:cNvSpPr>
          <p:nvPr>
            <p:ph type="ctrTitle"/>
          </p:nvPr>
        </p:nvSpPr>
        <p:spPr>
          <a:xfrm>
            <a:off x="1078992" y="108858"/>
            <a:ext cx="10494916" cy="6095248"/>
          </a:xfrm>
        </p:spPr>
        <p:txBody>
          <a:bodyPr>
            <a:normAutofit fontScale="90000"/>
          </a:bodyPr>
          <a:lstStyle/>
          <a:p>
            <a:r>
              <a:rPr lang="en-US" sz="4800" dirty="0"/>
              <a:t>How to play:</a:t>
            </a:r>
            <a:br>
              <a:rPr lang="en-US" sz="4800" dirty="0"/>
            </a:br>
            <a:br>
              <a:rPr lang="en-US" sz="4800" dirty="0"/>
            </a:br>
            <a:r>
              <a:rPr lang="en-US" sz="2800" dirty="0"/>
              <a:t>1) During the 2025 riding season, explore Alberta and visit each of the listed road side attractions.</a:t>
            </a:r>
            <a:br>
              <a:rPr lang="en-US" sz="2800" dirty="0"/>
            </a:br>
            <a:r>
              <a:rPr lang="en-US" sz="2800" dirty="0"/>
              <a:t>2) For proof of visit, take a picture of the attraction with your motorcycle or yourself in riding gear along attraction.</a:t>
            </a:r>
            <a:br>
              <a:rPr lang="en-US" sz="2800" dirty="0"/>
            </a:br>
            <a:r>
              <a:rPr lang="en-US" sz="2800" dirty="0"/>
              <a:t>3)The addresses are approximate, If you cannot find it , seek guidance from a local.</a:t>
            </a:r>
            <a:br>
              <a:rPr lang="en-US" sz="2800" dirty="0"/>
            </a:br>
            <a:r>
              <a:rPr lang="en-US" sz="2800" dirty="0"/>
              <a:t>4) Save the Power point file to your computer and add the picture to the appropriate slide.</a:t>
            </a:r>
            <a:br>
              <a:rPr lang="en-US" sz="2800" dirty="0"/>
            </a:br>
            <a:r>
              <a:rPr lang="en-US" sz="2800" dirty="0"/>
              <a:t>5) To add pictures to the PP, save them in a folder. Then on the slide, </a:t>
            </a:r>
            <a:br>
              <a:rPr lang="en-US" sz="2800" dirty="0"/>
            </a:br>
            <a:br>
              <a:rPr lang="en-US" sz="2800" dirty="0"/>
            </a:br>
            <a:br>
              <a:rPr lang="en-US" sz="2800" dirty="0"/>
            </a:br>
            <a:r>
              <a:rPr lang="en-US" sz="2800" dirty="0"/>
              <a:t>click on the circled icon,                Pick the folder where the photo is located and then click the picture to add. Also, a photo can be dragged from folder to the photo box in slide on power point.</a:t>
            </a:r>
            <a:br>
              <a:rPr lang="en-US" sz="2800" dirty="0"/>
            </a:br>
            <a:endParaRPr lang="en-US" sz="2800" dirty="0"/>
          </a:p>
        </p:txBody>
      </p:sp>
      <p:sp>
        <p:nvSpPr>
          <p:cNvPr id="3" name="Subtitle 2"/>
          <p:cNvSpPr>
            <a:spLocks noGrp="1"/>
          </p:cNvSpPr>
          <p:nvPr>
            <p:ph type="subTitle" idx="1"/>
          </p:nvPr>
        </p:nvSpPr>
        <p:spPr>
          <a:xfrm>
            <a:off x="8444993" y="6280912"/>
            <a:ext cx="3627846" cy="468231"/>
          </a:xfrm>
        </p:spPr>
        <p:txBody>
          <a:bodyPr vert="horz" lIns="91440" tIns="45720" rIns="91440" bIns="45720" rtlCol="0">
            <a:normAutofit/>
          </a:bodyPr>
          <a:lstStyle/>
          <a:p>
            <a:r>
              <a:rPr lang="en-US" dirty="0"/>
              <a:t>IMRG 1908 Passport 2025</a:t>
            </a:r>
          </a:p>
        </p:txBody>
      </p:sp>
      <p:cxnSp>
        <p:nvCxnSpPr>
          <p:cNvPr id="95" name="Straight Connector 94">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Picture 5" descr="A screenshot of a computer&#10;&#10;Description automatically generated">
            <a:extLst>
              <a:ext uri="{FF2B5EF4-FFF2-40B4-BE49-F238E27FC236}">
                <a16:creationId xmlns:a16="http://schemas.microsoft.com/office/drawing/2014/main" id="{6CA58886-9DCF-2171-1AEA-7A000AEE2B7C}"/>
              </a:ext>
            </a:extLst>
          </p:cNvPr>
          <p:cNvPicPr>
            <a:picLocks noChangeAspect="1"/>
          </p:cNvPicPr>
          <p:nvPr/>
        </p:nvPicPr>
        <p:blipFill>
          <a:blip r:embed="rId3"/>
          <a:stretch>
            <a:fillRect/>
          </a:stretch>
        </p:blipFill>
        <p:spPr>
          <a:xfrm>
            <a:off x="4318452" y="4615541"/>
            <a:ext cx="1314451" cy="738415"/>
          </a:xfrm>
          <a:prstGeom prst="rect">
            <a:avLst/>
          </a:prstGeom>
        </p:spPr>
      </p:pic>
    </p:spTree>
    <p:extLst>
      <p:ext uri="{BB962C8B-B14F-4D97-AF65-F5344CB8AC3E}">
        <p14:creationId xmlns:p14="http://schemas.microsoft.com/office/powerpoint/2010/main" val="3232611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30-Foot-Tall Jesus of the Dinosaurs - 2 Premier Way, Drumheller,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Built decades ago by Tig Seland as part of his Christian-flavored Prehistoric Park attraction. The park closed and its dinosaurs were dispersed. Jesus remains. The statue of Jesus is up in the hills. He blends well into the hillside and is a little bit hard to find.</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Jesus.">
            <a:extLst>
              <a:ext uri="{FF2B5EF4-FFF2-40B4-BE49-F238E27FC236}">
                <a16:creationId xmlns:a16="http://schemas.microsoft.com/office/drawing/2014/main" id="{85DA57ED-E3F3-72F4-A16E-DB33D7355B98}"/>
              </a:ext>
            </a:extLst>
          </p:cNvPr>
          <p:cNvPicPr>
            <a:picLocks noChangeAspect="1"/>
          </p:cNvPicPr>
          <p:nvPr/>
        </p:nvPicPr>
        <p:blipFill>
          <a:blip r:embed="rId2"/>
          <a:stretch>
            <a:fillRect/>
          </a:stretch>
        </p:blipFill>
        <p:spPr>
          <a:xfrm>
            <a:off x="1605642" y="4255261"/>
            <a:ext cx="1815936" cy="2424670"/>
          </a:xfrm>
          <a:prstGeom prst="rect">
            <a:avLst/>
          </a:prstGeom>
        </p:spPr>
      </p:pic>
    </p:spTree>
    <p:extLst>
      <p:ext uri="{BB962C8B-B14F-4D97-AF65-F5344CB8AC3E}">
        <p14:creationId xmlns:p14="http://schemas.microsoft.com/office/powerpoint/2010/main" val="374972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Towering Miner, Quirky Museum - 335 1st St E, Drumheller,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Mine worker with pick ax and helmet stands about 14 ft. tall next to the building entrance and dinosaur mural. The Centre museum promises quirky sights inside.</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Content Placeholder 18" descr="Mine worker.">
            <a:extLst>
              <a:ext uri="{FF2B5EF4-FFF2-40B4-BE49-F238E27FC236}">
                <a16:creationId xmlns:a16="http://schemas.microsoft.com/office/drawing/2014/main" id="{FB5A17D2-F345-2226-1237-2250CCDE1C38}"/>
              </a:ext>
            </a:extLst>
          </p:cNvPr>
          <p:cNvPicPr>
            <a:picLocks noChangeAspect="1"/>
          </p:cNvPicPr>
          <p:nvPr/>
        </p:nvPicPr>
        <p:blipFill>
          <a:blip r:embed="rId2"/>
          <a:stretch>
            <a:fillRect/>
          </a:stretch>
        </p:blipFill>
        <p:spPr>
          <a:xfrm>
            <a:off x="-2929" y="3754836"/>
            <a:ext cx="2320638" cy="3107501"/>
          </a:xfrm>
          <a:prstGeom prst="rect">
            <a:avLst/>
          </a:prstGeom>
        </p:spPr>
      </p:pic>
    </p:spTree>
    <p:extLst>
      <p:ext uri="{BB962C8B-B14F-4D97-AF65-F5344CB8AC3E}">
        <p14:creationId xmlns:p14="http://schemas.microsoft.com/office/powerpoint/2010/main" val="283468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Giant Wooden Statue of Peter Fidler - Hwy 41, Elk Point,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An unusual 2-D statue, carved with a chainsaw from wood beams, stands 32 feet tall in front of an equally-oversized stockade fence. Peter Fidler was a surveyor who mapped much of western Canada.</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Giant Wooden Statue of Peter Fidler.">
            <a:extLst>
              <a:ext uri="{FF2B5EF4-FFF2-40B4-BE49-F238E27FC236}">
                <a16:creationId xmlns:a16="http://schemas.microsoft.com/office/drawing/2014/main" id="{A4C1E79C-1011-1C79-3CDB-A26A33C49244}"/>
              </a:ext>
            </a:extLst>
          </p:cNvPr>
          <p:cNvPicPr>
            <a:picLocks noChangeAspect="1"/>
          </p:cNvPicPr>
          <p:nvPr/>
        </p:nvPicPr>
        <p:blipFill>
          <a:blip r:embed="rId2"/>
          <a:stretch>
            <a:fillRect/>
          </a:stretch>
        </p:blipFill>
        <p:spPr>
          <a:xfrm>
            <a:off x="2474" y="4037548"/>
            <a:ext cx="2073234" cy="2741344"/>
          </a:xfrm>
          <a:prstGeom prst="rect">
            <a:avLst/>
          </a:prstGeom>
        </p:spPr>
      </p:pic>
    </p:spTree>
    <p:extLst>
      <p:ext uri="{BB962C8B-B14F-4D97-AF65-F5344CB8AC3E}">
        <p14:creationId xmlns:p14="http://schemas.microsoft.com/office/powerpoint/2010/main" val="418789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World's Largest </a:t>
            </a:r>
            <a:r>
              <a:rPr lang="en-US" sz="4900" dirty="0" err="1">
                <a:solidFill>
                  <a:schemeClr val="bg1"/>
                </a:solidFill>
                <a:ea typeface="+mj-lt"/>
                <a:cs typeface="+mj-lt"/>
              </a:rPr>
              <a:t>Pyrogy</a:t>
            </a:r>
            <a:r>
              <a:rPr lang="en-US" sz="4900" dirty="0">
                <a:solidFill>
                  <a:schemeClr val="bg1"/>
                </a:solidFill>
                <a:ea typeface="+mj-lt"/>
                <a:cs typeface="+mj-lt"/>
              </a:rPr>
              <a:t> - Hwy 28, Glendon,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 blobby white thing on a big fork. Fiberglass with metal frame, 27 feet high, built in 1991. Glendon calls itself the Perogy Capital of the World and has an annual Perogy Festival.</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Pyrogy statue.">
            <a:extLst>
              <a:ext uri="{FF2B5EF4-FFF2-40B4-BE49-F238E27FC236}">
                <a16:creationId xmlns:a16="http://schemas.microsoft.com/office/drawing/2014/main" id="{61BB159F-BF0F-46A5-847D-064939A33082}"/>
              </a:ext>
            </a:extLst>
          </p:cNvPr>
          <p:cNvPicPr>
            <a:picLocks noChangeAspect="1"/>
          </p:cNvPicPr>
          <p:nvPr/>
        </p:nvPicPr>
        <p:blipFill>
          <a:blip r:embed="rId2"/>
          <a:stretch>
            <a:fillRect/>
          </a:stretch>
        </p:blipFill>
        <p:spPr>
          <a:xfrm>
            <a:off x="167615" y="3758045"/>
            <a:ext cx="2247652" cy="2924299"/>
          </a:xfrm>
          <a:prstGeom prst="rect">
            <a:avLst/>
          </a:prstGeom>
        </p:spPr>
      </p:pic>
    </p:spTree>
    <p:extLst>
      <p:ext uri="{BB962C8B-B14F-4D97-AF65-F5344CB8AC3E}">
        <p14:creationId xmlns:p14="http://schemas.microsoft.com/office/powerpoint/2010/main" val="299815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Clem T. </a:t>
            </a:r>
            <a:r>
              <a:rPr lang="en-US" sz="4900" dirty="0" err="1">
                <a:solidFill>
                  <a:schemeClr val="bg1"/>
                </a:solidFill>
                <a:ea typeface="+mj-lt"/>
                <a:cs typeface="+mj-lt"/>
              </a:rPr>
              <a:t>GoFur</a:t>
            </a:r>
            <a:r>
              <a:rPr lang="en-US" sz="4900" dirty="0">
                <a:solidFill>
                  <a:schemeClr val="bg1"/>
                </a:solidFill>
                <a:ea typeface="+mj-lt"/>
                <a:cs typeface="+mj-lt"/>
              </a:rPr>
              <a:t> - Gopher Mascot </a:t>
            </a:r>
            <a:br>
              <a:rPr lang="en-US" sz="4900" dirty="0">
                <a:solidFill>
                  <a:schemeClr val="bg1"/>
                </a:solidFill>
                <a:ea typeface="+mj-lt"/>
                <a:cs typeface="+mj-lt"/>
              </a:rPr>
            </a:br>
            <a:r>
              <a:rPr lang="en-US" sz="4900" dirty="0">
                <a:solidFill>
                  <a:schemeClr val="bg1"/>
                </a:solidFill>
                <a:ea typeface="+mj-lt"/>
                <a:cs typeface="+mj-lt"/>
              </a:rPr>
              <a:t> 1st Ave., Torrington,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On his stone pedestal, this bib-overall-wearing cartoon mascot stands about 12 feet tall. Erected in 1991, Clem T. </a:t>
            </a:r>
            <a:r>
              <a:rPr lang="en-US" dirty="0" err="1">
                <a:solidFill>
                  <a:srgbClr val="000000"/>
                </a:solidFill>
                <a:latin typeface="Verdana"/>
                <a:ea typeface="Verdana"/>
              </a:rPr>
              <a:t>GoFur's</a:t>
            </a:r>
            <a:r>
              <a:rPr lang="en-US" dirty="0">
                <a:solidFill>
                  <a:srgbClr val="000000"/>
                </a:solidFill>
                <a:latin typeface="Verdana"/>
                <a:ea typeface="Verdana"/>
              </a:rPr>
              <a:t> popularity spurred the creation of the town's famous Gopher Hole Museum in 1995.</a:t>
            </a:r>
            <a:endParaRPr lang="en-US" dirty="0"/>
          </a:p>
          <a:p>
            <a:r>
              <a:rPr lang="en-US" dirty="0">
                <a:solidFill>
                  <a:srgbClr val="000000"/>
                </a:solidFill>
                <a:latin typeface="Verdana"/>
                <a:ea typeface="Verdana"/>
              </a:rPr>
              <a:t>Torrington was aghast in 2013 when Clem was found toppled from his pedestal, the victim of what the town called "inherent design flaws" and possibly some gopher-hating fiend giving Clem a hard push. The smiling fiberglass rodent was rebuilt, repaired, and reattached with enhanced nudge-proof anchoring in 2015.</a:t>
            </a:r>
            <a:endParaRPr lang="en-US" dirty="0"/>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Clem T. GoFur - Gopher Mascot">
            <a:extLst>
              <a:ext uri="{FF2B5EF4-FFF2-40B4-BE49-F238E27FC236}">
                <a16:creationId xmlns:a16="http://schemas.microsoft.com/office/drawing/2014/main" id="{23CF510F-9CFE-5200-47FE-CBDE29EF3CB9}"/>
              </a:ext>
            </a:extLst>
          </p:cNvPr>
          <p:cNvPicPr>
            <a:picLocks noChangeAspect="1"/>
          </p:cNvPicPr>
          <p:nvPr/>
        </p:nvPicPr>
        <p:blipFill>
          <a:blip r:embed="rId2"/>
          <a:stretch>
            <a:fillRect/>
          </a:stretch>
        </p:blipFill>
        <p:spPr>
          <a:xfrm>
            <a:off x="10259786" y="143494"/>
            <a:ext cx="1459675" cy="1999012"/>
          </a:xfrm>
          <a:prstGeom prst="rect">
            <a:avLst/>
          </a:prstGeom>
        </p:spPr>
      </p:pic>
    </p:spTree>
    <p:extLst>
      <p:ext uri="{BB962C8B-B14F-4D97-AF65-F5344CB8AC3E}">
        <p14:creationId xmlns:p14="http://schemas.microsoft.com/office/powerpoint/2010/main" val="97933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dirty="0">
                <a:solidFill>
                  <a:schemeClr val="bg1"/>
                </a:solidFill>
                <a:ea typeface="+mj-lt"/>
                <a:cs typeface="+mj-lt"/>
              </a:rPr>
              <a:t>World's Largest Fishing Lure - Len Thompson Drive, Lacombe,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this 40-foot fishing lure was installed in May of 2019 and recently accepted into the Guinness Book of World Records.</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World's Largest Fishing Lure in Lacombe">
            <a:extLst>
              <a:ext uri="{FF2B5EF4-FFF2-40B4-BE49-F238E27FC236}">
                <a16:creationId xmlns:a16="http://schemas.microsoft.com/office/drawing/2014/main" id="{91B3CFB4-7F56-3AB9-0B88-825A6017E7F6}"/>
              </a:ext>
            </a:extLst>
          </p:cNvPr>
          <p:cNvPicPr>
            <a:picLocks noChangeAspect="1"/>
          </p:cNvPicPr>
          <p:nvPr/>
        </p:nvPicPr>
        <p:blipFill>
          <a:blip r:embed="rId2"/>
          <a:stretch>
            <a:fillRect/>
          </a:stretch>
        </p:blipFill>
        <p:spPr>
          <a:xfrm>
            <a:off x="219694" y="3997036"/>
            <a:ext cx="3647704" cy="2683823"/>
          </a:xfrm>
          <a:prstGeom prst="rect">
            <a:avLst/>
          </a:prstGeom>
        </p:spPr>
      </p:pic>
    </p:spTree>
    <p:extLst>
      <p:ext uri="{BB962C8B-B14F-4D97-AF65-F5344CB8AC3E}">
        <p14:creationId xmlns:p14="http://schemas.microsoft.com/office/powerpoint/2010/main" val="399372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Bucking Bronco and Rider Statue - Ponoka, Alberta</a:t>
            </a:r>
            <a:endParaRPr lang="en-US" i="0" dirty="0">
              <a:solidFill>
                <a:schemeClr val="bg1"/>
              </a:solidFill>
              <a:ea typeface="+mj-lt"/>
              <a:cs typeface="+mj-lt"/>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2004 bronze sculpture for town's centennial, "The Legacy" rodeo cowboy on a bronc horse. Claims "World's Largest" status. Sculpture is 21 ft. tall, 32 ft total with base.</a:t>
            </a:r>
            <a:endParaRPr lang="en-US" dirty="0"/>
          </a:p>
          <a:p>
            <a:r>
              <a:rPr lang="en-US" dirty="0">
                <a:solidFill>
                  <a:srgbClr val="000000"/>
                </a:solidFill>
                <a:latin typeface="Verdana"/>
                <a:ea typeface="Verdana"/>
              </a:rPr>
              <a:t>Lion's Centennial Park.</a:t>
            </a:r>
            <a:endParaRPr lang="en-US" dirty="0"/>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Content Placeholder 8" descr="Bucking bronco and cowboy.">
            <a:extLst>
              <a:ext uri="{FF2B5EF4-FFF2-40B4-BE49-F238E27FC236}">
                <a16:creationId xmlns:a16="http://schemas.microsoft.com/office/drawing/2014/main" id="{102EEA04-A97C-0337-AB04-AE541706574A}"/>
              </a:ext>
            </a:extLst>
          </p:cNvPr>
          <p:cNvPicPr>
            <a:picLocks noChangeAspect="1"/>
          </p:cNvPicPr>
          <p:nvPr/>
        </p:nvPicPr>
        <p:blipFill>
          <a:blip r:embed="rId2"/>
          <a:stretch>
            <a:fillRect/>
          </a:stretch>
        </p:blipFill>
        <p:spPr>
          <a:xfrm>
            <a:off x="86135" y="4081408"/>
            <a:ext cx="2083130" cy="2771033"/>
          </a:xfrm>
          <a:prstGeom prst="rect">
            <a:avLst/>
          </a:prstGeom>
        </p:spPr>
      </p:pic>
    </p:spTree>
    <p:extLst>
      <p:ext uri="{BB962C8B-B14F-4D97-AF65-F5344CB8AC3E}">
        <p14:creationId xmlns:p14="http://schemas.microsoft.com/office/powerpoint/2010/main" val="4144455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Cowboy Boot - 10007 167 St. NW, Edmonton,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Forty feet tall, the last remnant of a boot factory that went boots up.</a:t>
            </a:r>
            <a:endParaRPr lang="en-US" dirty="0"/>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Giant boot.">
            <a:extLst>
              <a:ext uri="{FF2B5EF4-FFF2-40B4-BE49-F238E27FC236}">
                <a16:creationId xmlns:a16="http://schemas.microsoft.com/office/drawing/2014/main" id="{FACDC0A9-DFD1-5A01-526C-D01B8ED6B80F}"/>
              </a:ext>
            </a:extLst>
          </p:cNvPr>
          <p:cNvPicPr>
            <a:picLocks noChangeAspect="1"/>
          </p:cNvPicPr>
          <p:nvPr/>
        </p:nvPicPr>
        <p:blipFill>
          <a:blip r:embed="rId2"/>
          <a:stretch>
            <a:fillRect/>
          </a:stretch>
        </p:blipFill>
        <p:spPr>
          <a:xfrm>
            <a:off x="88446" y="2966357"/>
            <a:ext cx="2594016" cy="3458688"/>
          </a:xfrm>
          <a:prstGeom prst="rect">
            <a:avLst/>
          </a:prstGeom>
        </p:spPr>
      </p:pic>
    </p:spTree>
    <p:extLst>
      <p:ext uri="{BB962C8B-B14F-4D97-AF65-F5344CB8AC3E}">
        <p14:creationId xmlns:p14="http://schemas.microsoft.com/office/powerpoint/2010/main" val="918943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Outdoor Neon Sign Museum - 10303-10323 104 Ave NW, Edmonton,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Edmonton's beloved neon is being restored and installed along half a city block, lit at night. Col. Mustards Canteen, Canadian Furniture, Mikes News and Smokes...currently over 20 signs.</a:t>
            </a:r>
            <a:endParaRPr lang="en-US" dirty="0"/>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7" name="Picture 6" descr="Neon signs.">
            <a:extLst>
              <a:ext uri="{FF2B5EF4-FFF2-40B4-BE49-F238E27FC236}">
                <a16:creationId xmlns:a16="http://schemas.microsoft.com/office/drawing/2014/main" id="{86D54626-D71B-107F-A6C0-395595F7DDE3}"/>
              </a:ext>
            </a:extLst>
          </p:cNvPr>
          <p:cNvPicPr>
            <a:picLocks noChangeAspect="1"/>
          </p:cNvPicPr>
          <p:nvPr/>
        </p:nvPicPr>
        <p:blipFill>
          <a:blip r:embed="rId2"/>
          <a:stretch>
            <a:fillRect/>
          </a:stretch>
        </p:blipFill>
        <p:spPr>
          <a:xfrm>
            <a:off x="93024" y="4094018"/>
            <a:ext cx="1862448" cy="2519548"/>
          </a:xfrm>
          <a:prstGeom prst="rect">
            <a:avLst/>
          </a:prstGeom>
        </p:spPr>
      </p:pic>
    </p:spTree>
    <p:extLst>
      <p:ext uri="{BB962C8B-B14F-4D97-AF65-F5344CB8AC3E}">
        <p14:creationId xmlns:p14="http://schemas.microsoft.com/office/powerpoint/2010/main" val="33498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Ernie the Cut Bank Penguin - Railway Ave., Innisfree,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 downsized reproduction of the 27-foot-tall penguin statue in Cut Bank, Montana. Built by a Hollywood crew for the film, "Cut Bank," which was filmed here in 2013.</a:t>
            </a:r>
            <a:endParaRPr lang="en-US" dirty="0"/>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Cut Bank Penguin replica.">
            <a:extLst>
              <a:ext uri="{FF2B5EF4-FFF2-40B4-BE49-F238E27FC236}">
                <a16:creationId xmlns:a16="http://schemas.microsoft.com/office/drawing/2014/main" id="{B933DF68-E12E-D100-70DB-C0F09E37B0AF}"/>
              </a:ext>
            </a:extLst>
          </p:cNvPr>
          <p:cNvPicPr>
            <a:picLocks noChangeAspect="1"/>
          </p:cNvPicPr>
          <p:nvPr/>
        </p:nvPicPr>
        <p:blipFill>
          <a:blip r:embed="rId2"/>
          <a:stretch>
            <a:fillRect/>
          </a:stretch>
        </p:blipFill>
        <p:spPr>
          <a:xfrm>
            <a:off x="190500" y="3760457"/>
            <a:ext cx="2201884" cy="2919475"/>
          </a:xfrm>
          <a:prstGeom prst="rect">
            <a:avLst/>
          </a:prstGeom>
        </p:spPr>
      </p:pic>
    </p:spTree>
    <p:extLst>
      <p:ext uri="{BB962C8B-B14F-4D97-AF65-F5344CB8AC3E}">
        <p14:creationId xmlns:p14="http://schemas.microsoft.com/office/powerpoint/2010/main" val="232081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8991" y="893935"/>
            <a:ext cx="5364937" cy="3339390"/>
          </a:xfrm>
        </p:spPr>
        <p:txBody>
          <a:bodyPr vert="horz" lIns="91440" tIns="45720" rIns="91440" bIns="45720" rtlCol="0" anchor="ctr">
            <a:noAutofit/>
          </a:bodyPr>
          <a:lstStyle/>
          <a:p>
            <a:r>
              <a:rPr lang="en-US" sz="2800" dirty="0"/>
              <a:t>How to play continued:</a:t>
            </a:r>
            <a:br>
              <a:rPr lang="en-US" sz="2800" dirty="0"/>
            </a:br>
            <a:br>
              <a:rPr lang="en-US" sz="2800" dirty="0"/>
            </a:br>
            <a:r>
              <a:rPr lang="en-US" sz="2800" dirty="0"/>
              <a:t>6) Update the tracking slide #4 so you can track your progress.</a:t>
            </a:r>
            <a:br>
              <a:rPr lang="en-US" sz="2800" dirty="0"/>
            </a:br>
            <a:r>
              <a:rPr lang="en-US" sz="2800" dirty="0"/>
              <a:t>7) At the end of the season, we will ask for your passport to be emailed back.</a:t>
            </a:r>
            <a:br>
              <a:rPr lang="en-US" sz="2800" dirty="0"/>
            </a:br>
            <a:r>
              <a:rPr lang="en-US" sz="2800" dirty="0"/>
              <a:t>8) The top 3 explorers will be presented  prizes at the year-end BBQ</a:t>
            </a:r>
            <a:br>
              <a:rPr lang="en-US" sz="2800" dirty="0"/>
            </a:br>
            <a:endParaRPr lang="en-US" sz="2400" dirty="0"/>
          </a:p>
        </p:txBody>
      </p:sp>
      <p:sp>
        <p:nvSpPr>
          <p:cNvPr id="3" name="Subtitle 2"/>
          <p:cNvSpPr>
            <a:spLocks noGrp="1"/>
          </p:cNvSpPr>
          <p:nvPr>
            <p:ph type="subTitle" idx="1"/>
          </p:nvPr>
        </p:nvSpPr>
        <p:spPr>
          <a:xfrm>
            <a:off x="1078992" y="4876803"/>
            <a:ext cx="5364936" cy="909848"/>
          </a:xfrm>
        </p:spPr>
        <p:txBody>
          <a:bodyPr vert="horz" lIns="91440" tIns="45720" rIns="91440" bIns="45720" rtlCol="0" anchor="t">
            <a:normAutofit/>
          </a:bodyPr>
          <a:lstStyle/>
          <a:p>
            <a:r>
              <a:rPr lang="en-US"/>
              <a:t>IMRG 1908 Passport 2025</a:t>
            </a:r>
          </a:p>
        </p:txBody>
      </p:sp>
      <p:cxnSp>
        <p:nvCxnSpPr>
          <p:cNvPr id="124" name="Straight Connector 123">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Starship Enterprise in Vulcan">
            <a:extLst>
              <a:ext uri="{FF2B5EF4-FFF2-40B4-BE49-F238E27FC236}">
                <a16:creationId xmlns:a16="http://schemas.microsoft.com/office/drawing/2014/main" id="{EB7F2EB0-9759-3071-FA2A-65A8BCBAD3E8}"/>
              </a:ext>
            </a:extLst>
          </p:cNvPr>
          <p:cNvPicPr>
            <a:picLocks noChangeAspect="1"/>
          </p:cNvPicPr>
          <p:nvPr/>
        </p:nvPicPr>
        <p:blipFill>
          <a:blip r:embed="rId2"/>
          <a:srcRect l="27753" r="20727" b="-1"/>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2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0483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Tee Pee - Allen Roe Rd SE, Medicine Hat,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An airy interpretation of a traditional teepee, 215 feet tall. Built for the 1988 Calgary Winter Olympic Games and moved here three years later.</a:t>
            </a:r>
            <a:endParaRPr lang="en-US" dirty="0"/>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A teepee structure with colorful circles&#10;&#10;Description automatically generated">
            <a:extLst>
              <a:ext uri="{FF2B5EF4-FFF2-40B4-BE49-F238E27FC236}">
                <a16:creationId xmlns:a16="http://schemas.microsoft.com/office/drawing/2014/main" id="{06361738-5CA4-3925-F84C-326A9F9F4634}"/>
              </a:ext>
            </a:extLst>
          </p:cNvPr>
          <p:cNvPicPr>
            <a:picLocks noChangeAspect="1"/>
          </p:cNvPicPr>
          <p:nvPr/>
        </p:nvPicPr>
        <p:blipFill>
          <a:blip r:embed="rId2"/>
          <a:stretch>
            <a:fillRect/>
          </a:stretch>
        </p:blipFill>
        <p:spPr>
          <a:xfrm>
            <a:off x="133535" y="3946071"/>
            <a:ext cx="3552825" cy="2667000"/>
          </a:xfrm>
          <a:prstGeom prst="rect">
            <a:avLst/>
          </a:prstGeom>
        </p:spPr>
      </p:pic>
    </p:spTree>
    <p:extLst>
      <p:ext uri="{BB962C8B-B14F-4D97-AF65-F5344CB8AC3E}">
        <p14:creationId xmlns:p14="http://schemas.microsoft.com/office/powerpoint/2010/main" val="29313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A&amp;W Burger Family - 10604 100 Ave., Morinville,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Three-fourths of the classic Burger Family -- Papa, Mama, and Teen -- at the A&amp;W drive-through in Morinville.</a:t>
            </a:r>
            <a:endParaRPr lang="en-US" dirty="0"/>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22" descr="Burger family.">
            <a:extLst>
              <a:ext uri="{FF2B5EF4-FFF2-40B4-BE49-F238E27FC236}">
                <a16:creationId xmlns:a16="http://schemas.microsoft.com/office/drawing/2014/main" id="{0B05A84A-43CD-5901-5E47-7B081F88E88C}"/>
              </a:ext>
            </a:extLst>
          </p:cNvPr>
          <p:cNvPicPr>
            <a:picLocks noChangeAspect="1"/>
          </p:cNvPicPr>
          <p:nvPr/>
        </p:nvPicPr>
        <p:blipFill>
          <a:blip r:embed="rId2"/>
          <a:stretch>
            <a:fillRect/>
          </a:stretch>
        </p:blipFill>
        <p:spPr>
          <a:xfrm>
            <a:off x="98051" y="3424859"/>
            <a:ext cx="4285923" cy="2075221"/>
          </a:xfrm>
          <a:prstGeom prst="rect">
            <a:avLst/>
          </a:prstGeom>
        </p:spPr>
      </p:pic>
    </p:spTree>
    <p:extLst>
      <p:ext uri="{BB962C8B-B14F-4D97-AF65-F5344CB8AC3E}">
        <p14:creationId xmlns:p14="http://schemas.microsoft.com/office/powerpoint/2010/main" val="2785484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First UFO Landing Pad - Hwy 29, St. Paul,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Built in 1967 with the blessings of the town. St. Paul has been waiting for the aliens ever since. UFO exhibit and space alien photo op cutouts.</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Content Placeholder 2" descr="UFO Landing Pad.">
            <a:extLst>
              <a:ext uri="{FF2B5EF4-FFF2-40B4-BE49-F238E27FC236}">
                <a16:creationId xmlns:a16="http://schemas.microsoft.com/office/drawing/2014/main" id="{72078B75-1E71-4952-9758-65A4D98C3A87}"/>
              </a:ext>
            </a:extLst>
          </p:cNvPr>
          <p:cNvPicPr>
            <a:picLocks noChangeAspect="1"/>
          </p:cNvPicPr>
          <p:nvPr/>
        </p:nvPicPr>
        <p:blipFill>
          <a:blip r:embed="rId2"/>
          <a:stretch>
            <a:fillRect/>
          </a:stretch>
        </p:blipFill>
        <p:spPr>
          <a:xfrm>
            <a:off x="135679" y="3749046"/>
            <a:ext cx="3874324" cy="2930483"/>
          </a:xfrm>
          <a:prstGeom prst="rect">
            <a:avLst/>
          </a:prstGeom>
        </p:spPr>
      </p:pic>
    </p:spTree>
    <p:extLst>
      <p:ext uri="{BB962C8B-B14F-4D97-AF65-F5344CB8AC3E}">
        <p14:creationId xmlns:p14="http://schemas.microsoft.com/office/powerpoint/2010/main" val="143751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r>
              <a:rPr lang="en-US" sz="4900" i="0" dirty="0">
                <a:solidFill>
                  <a:schemeClr val="bg1"/>
                </a:solidFill>
                <a:ea typeface="+mj-lt"/>
                <a:cs typeface="+mj-lt"/>
              </a:rPr>
              <a:t>World's Largest Easter Egg: The Pysanka - 4500 Pysanka Ave, </a:t>
            </a:r>
            <a:r>
              <a:rPr lang="en-US" sz="4900" i="0" dirty="0" err="1">
                <a:solidFill>
                  <a:schemeClr val="bg1"/>
                </a:solidFill>
                <a:ea typeface="+mj-lt"/>
                <a:cs typeface="+mj-lt"/>
              </a:rPr>
              <a:t>Vegreville</a:t>
            </a:r>
            <a:r>
              <a:rPr lang="en-US" sz="4900" i="0" dirty="0">
                <a:solidFill>
                  <a:schemeClr val="bg1"/>
                </a:solidFill>
                <a:ea typeface="+mj-lt"/>
                <a:cs typeface="+mj-lt"/>
              </a:rPr>
              <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"Pysanka" -- the Ukrainian word for Easter Egg -- also spins like a weather vane. 27.5 feet long, 31 feet high, made of aluminum, and created in 1975 by college professor Ronald Resch. Visited by Queen Elizabeth in 1978.</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World's Largest Easter Egg.">
            <a:extLst>
              <a:ext uri="{FF2B5EF4-FFF2-40B4-BE49-F238E27FC236}">
                <a16:creationId xmlns:a16="http://schemas.microsoft.com/office/drawing/2014/main" id="{6E047E0E-A66A-0D9A-7A7F-5D877B285360}"/>
              </a:ext>
            </a:extLst>
          </p:cNvPr>
          <p:cNvPicPr>
            <a:picLocks noChangeAspect="1"/>
          </p:cNvPicPr>
          <p:nvPr/>
        </p:nvPicPr>
        <p:blipFill>
          <a:blip r:embed="rId2"/>
          <a:stretch>
            <a:fillRect/>
          </a:stretch>
        </p:blipFill>
        <p:spPr>
          <a:xfrm>
            <a:off x="2238994" y="4027652"/>
            <a:ext cx="2083130" cy="2830409"/>
          </a:xfrm>
          <a:prstGeom prst="rect">
            <a:avLst/>
          </a:prstGeom>
        </p:spPr>
      </p:pic>
    </p:spTree>
    <p:extLst>
      <p:ext uri="{BB962C8B-B14F-4D97-AF65-F5344CB8AC3E}">
        <p14:creationId xmlns:p14="http://schemas.microsoft.com/office/powerpoint/2010/main" val="1043406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Sausage - Sawchuk St. </a:t>
            </a:r>
            <a:r>
              <a:rPr lang="en-US" sz="4900" i="0" dirty="0" err="1">
                <a:solidFill>
                  <a:schemeClr val="bg1"/>
                </a:solidFill>
                <a:ea typeface="+mj-lt"/>
                <a:cs typeface="+mj-lt"/>
              </a:rPr>
              <a:t>Mundare</a:t>
            </a:r>
            <a:r>
              <a:rPr lang="en-US" sz="4900" i="0" dirty="0">
                <a:solidFill>
                  <a:schemeClr val="bg1"/>
                </a:solidFill>
                <a:ea typeface="+mj-lt"/>
                <a:cs typeface="+mj-lt"/>
              </a:rPr>
              <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An immense Ukrainian sausage, with an elevated posing platform for visitors. 42 feet high, it's the tallest piece of meat anywhere in the world.</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World's Largest Sausage.">
            <a:extLst>
              <a:ext uri="{FF2B5EF4-FFF2-40B4-BE49-F238E27FC236}">
                <a16:creationId xmlns:a16="http://schemas.microsoft.com/office/drawing/2014/main" id="{4CD61F47-C597-5AC1-7B82-725AE27CBC7A}"/>
              </a:ext>
            </a:extLst>
          </p:cNvPr>
          <p:cNvPicPr>
            <a:picLocks noChangeAspect="1"/>
          </p:cNvPicPr>
          <p:nvPr/>
        </p:nvPicPr>
        <p:blipFill>
          <a:blip r:embed="rId2"/>
          <a:stretch>
            <a:fillRect/>
          </a:stretch>
        </p:blipFill>
        <p:spPr>
          <a:xfrm>
            <a:off x="-618" y="3510643"/>
            <a:ext cx="2415886" cy="3240974"/>
          </a:xfrm>
          <a:prstGeom prst="rect">
            <a:avLst/>
          </a:prstGeom>
        </p:spPr>
      </p:pic>
    </p:spTree>
    <p:extLst>
      <p:ext uri="{BB962C8B-B14F-4D97-AF65-F5344CB8AC3E}">
        <p14:creationId xmlns:p14="http://schemas.microsoft.com/office/powerpoint/2010/main" val="984485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Superhuman Hay Stackers - 49111 Hwy 21, Hay Lakes,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latin typeface="Verdana"/>
                <a:ea typeface="Verdana"/>
              </a:rPr>
              <a:t>Farmers Dar and Marv Schultz sculpted larger-than-life versions of themselves out of farm equipment, hoisting huge hay bales over their heads.</a:t>
            </a:r>
            <a:endParaRPr lang="en-US"/>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7" name="Picture 6" descr="Hay Stackers.">
            <a:extLst>
              <a:ext uri="{FF2B5EF4-FFF2-40B4-BE49-F238E27FC236}">
                <a16:creationId xmlns:a16="http://schemas.microsoft.com/office/drawing/2014/main" id="{53C81B0C-8A2D-5B48-A92E-81BDAC9A2F1E}"/>
              </a:ext>
            </a:extLst>
          </p:cNvPr>
          <p:cNvPicPr>
            <a:picLocks noChangeAspect="1"/>
          </p:cNvPicPr>
          <p:nvPr/>
        </p:nvPicPr>
        <p:blipFill>
          <a:blip r:embed="rId2"/>
          <a:stretch>
            <a:fillRect/>
          </a:stretch>
        </p:blipFill>
        <p:spPr>
          <a:xfrm>
            <a:off x="95250" y="3801340"/>
            <a:ext cx="4430981" cy="2135085"/>
          </a:xfrm>
          <a:prstGeom prst="rect">
            <a:avLst/>
          </a:prstGeom>
        </p:spPr>
      </p:pic>
    </p:spTree>
    <p:extLst>
      <p:ext uri="{BB962C8B-B14F-4D97-AF65-F5344CB8AC3E}">
        <p14:creationId xmlns:p14="http://schemas.microsoft.com/office/powerpoint/2010/main" val="3368650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err="1">
                <a:solidFill>
                  <a:schemeClr val="bg1"/>
                </a:solidFill>
                <a:ea typeface="+mj-lt"/>
                <a:cs typeface="+mj-lt"/>
              </a:rPr>
              <a:t>Limohenge</a:t>
            </a:r>
            <a:r>
              <a:rPr lang="en-US" sz="4900" i="0" dirty="0">
                <a:solidFill>
                  <a:schemeClr val="bg1"/>
                </a:solidFill>
                <a:ea typeface="+mj-lt"/>
                <a:cs typeface="+mj-lt"/>
              </a:rPr>
              <a:t>: a Lincoln Memorial </a:t>
            </a:r>
            <a:br>
              <a:rPr lang="en-US" sz="4900" i="0" dirty="0">
                <a:solidFill>
                  <a:schemeClr val="bg1"/>
                </a:solidFill>
                <a:ea typeface="+mj-lt"/>
                <a:cs typeface="+mj-lt"/>
              </a:rPr>
            </a:br>
            <a:r>
              <a:rPr lang="en-US" sz="4900" i="0" dirty="0">
                <a:solidFill>
                  <a:schemeClr val="bg1"/>
                </a:solidFill>
                <a:ea typeface="+mj-lt"/>
                <a:cs typeface="+mj-lt"/>
              </a:rPr>
              <a:t>- </a:t>
            </a:r>
            <a:r>
              <a:rPr lang="en-US" sz="4900" i="0" dirty="0" err="1">
                <a:solidFill>
                  <a:schemeClr val="bg1"/>
                </a:solidFill>
                <a:ea typeface="+mj-lt"/>
                <a:cs typeface="+mj-lt"/>
              </a:rPr>
              <a:t>Twship</a:t>
            </a:r>
            <a:r>
              <a:rPr lang="en-US" sz="4900" i="0" dirty="0">
                <a:solidFill>
                  <a:schemeClr val="bg1"/>
                </a:solidFill>
                <a:ea typeface="+mj-lt"/>
                <a:cs typeface="+mj-lt"/>
              </a:rPr>
              <a:t> Rd 553, Lamont,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000000"/>
                </a:solidFill>
                <a:latin typeface="Verdana"/>
                <a:ea typeface="Verdana"/>
              </a:rPr>
              <a:t>Limohenge</a:t>
            </a:r>
            <a:r>
              <a:rPr lang="en-US" dirty="0">
                <a:solidFill>
                  <a:srgbClr val="000000"/>
                </a:solidFill>
                <a:latin typeface="Verdana"/>
                <a:ea typeface="Verdana"/>
              </a:rPr>
              <a:t> is the creation of Lamont junkyard owner Terry Carter. In a 2013 interview with Edmonton CTV News, Carter said that the three limousines buried at an angle depict three stages in a car crash (each has a different degree of collision damage), while the black and white limos buried upright are "good versus evil." Although the cars have been subsequently dubbed </a:t>
            </a:r>
            <a:r>
              <a:rPr lang="en-US" dirty="0" err="1">
                <a:solidFill>
                  <a:srgbClr val="000000"/>
                </a:solidFill>
                <a:latin typeface="Verdana"/>
                <a:ea typeface="Verdana"/>
              </a:rPr>
              <a:t>Limohenge</a:t>
            </a:r>
            <a:r>
              <a:rPr lang="en-US" dirty="0">
                <a:solidFill>
                  <a:srgbClr val="000000"/>
                </a:solidFill>
                <a:latin typeface="Verdana"/>
                <a:ea typeface="Verdana"/>
              </a:rPr>
              <a:t> by the public, in 2013 Terry called the arrangement the "Lincoln Memorial," because all of the limousines are Lincolns.</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9" descr="Limohenge.">
            <a:extLst>
              <a:ext uri="{FF2B5EF4-FFF2-40B4-BE49-F238E27FC236}">
                <a16:creationId xmlns:a16="http://schemas.microsoft.com/office/drawing/2014/main" id="{3DCA0B3F-C66A-1B6B-40A3-B6B05FFC5A62}"/>
              </a:ext>
            </a:extLst>
          </p:cNvPr>
          <p:cNvPicPr>
            <a:picLocks noChangeAspect="1"/>
          </p:cNvPicPr>
          <p:nvPr/>
        </p:nvPicPr>
        <p:blipFill>
          <a:blip r:embed="rId2"/>
          <a:stretch>
            <a:fillRect/>
          </a:stretch>
        </p:blipFill>
        <p:spPr>
          <a:xfrm>
            <a:off x="9380988" y="140347"/>
            <a:ext cx="2187163" cy="1657597"/>
          </a:xfrm>
          <a:prstGeom prst="rect">
            <a:avLst/>
          </a:prstGeom>
        </p:spPr>
      </p:pic>
    </p:spTree>
    <p:extLst>
      <p:ext uri="{BB962C8B-B14F-4D97-AF65-F5344CB8AC3E}">
        <p14:creationId xmlns:p14="http://schemas.microsoft.com/office/powerpoint/2010/main" val="3745813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First Pivot Irrigation System in Canada - Main St., Burdett,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first pivot irrigation system was introduced to Canada by Donald and Wyman Campbell, who moved to the area from Nebraska during 1962. The system was in operation by May 1962 and was used continuously for 25 years.</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First Pivot Irrigation System in Canada.">
            <a:extLst>
              <a:ext uri="{FF2B5EF4-FFF2-40B4-BE49-F238E27FC236}">
                <a16:creationId xmlns:a16="http://schemas.microsoft.com/office/drawing/2014/main" id="{E8E7C339-0A0A-CA56-798C-E1FFD5E6CCF5}"/>
              </a:ext>
            </a:extLst>
          </p:cNvPr>
          <p:cNvPicPr>
            <a:picLocks noChangeAspect="1"/>
          </p:cNvPicPr>
          <p:nvPr/>
        </p:nvPicPr>
        <p:blipFill>
          <a:blip r:embed="rId2"/>
          <a:stretch>
            <a:fillRect/>
          </a:stretch>
        </p:blipFill>
        <p:spPr>
          <a:xfrm>
            <a:off x="93024" y="4457557"/>
            <a:ext cx="4415639" cy="2138834"/>
          </a:xfrm>
          <a:prstGeom prst="rect">
            <a:avLst/>
          </a:prstGeom>
        </p:spPr>
      </p:pic>
    </p:spTree>
    <p:extLst>
      <p:ext uri="{BB962C8B-B14F-4D97-AF65-F5344CB8AC3E}">
        <p14:creationId xmlns:p14="http://schemas.microsoft.com/office/powerpoint/2010/main" val="2492417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Wind Gauge - 2805 Scenic Drive S., Lethbridge,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In a region of powerful prairie winds, this photo op sculpture claims to be the World's Largest Wind Gauge, although it doesn't actually work. It was originally designed to be a working wind gauge, but the strong winds in the area raised concerns that it might whip the giant ball around and hurt someone, so it was welded in place.</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World's Biggest Wind Gauge.">
            <a:extLst>
              <a:ext uri="{FF2B5EF4-FFF2-40B4-BE49-F238E27FC236}">
                <a16:creationId xmlns:a16="http://schemas.microsoft.com/office/drawing/2014/main" id="{64DAD83A-8115-8F01-DFC9-D758EE53ACB7}"/>
              </a:ext>
            </a:extLst>
          </p:cNvPr>
          <p:cNvPicPr>
            <a:picLocks noChangeAspect="1"/>
          </p:cNvPicPr>
          <p:nvPr/>
        </p:nvPicPr>
        <p:blipFill>
          <a:blip r:embed="rId2"/>
          <a:stretch>
            <a:fillRect/>
          </a:stretch>
        </p:blipFill>
        <p:spPr>
          <a:xfrm>
            <a:off x="2803071" y="4819340"/>
            <a:ext cx="1568533" cy="1959553"/>
          </a:xfrm>
          <a:prstGeom prst="rect">
            <a:avLst/>
          </a:prstGeom>
        </p:spPr>
      </p:pic>
    </p:spTree>
    <p:extLst>
      <p:ext uri="{BB962C8B-B14F-4D97-AF65-F5344CB8AC3E}">
        <p14:creationId xmlns:p14="http://schemas.microsoft.com/office/powerpoint/2010/main" val="287042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Fay Wray King Kong Fountain - Main Street, Cardston,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Hollywood actress Fay Wray's home town remembers her with a fountain and a metal cutout that incorporates a tiny Fay and a big King Kong.</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Fay Wray Fountain.">
            <a:extLst>
              <a:ext uri="{FF2B5EF4-FFF2-40B4-BE49-F238E27FC236}">
                <a16:creationId xmlns:a16="http://schemas.microsoft.com/office/drawing/2014/main" id="{787B8D99-844A-6E1C-57CA-23B4F9EB9906}"/>
              </a:ext>
            </a:extLst>
          </p:cNvPr>
          <p:cNvPicPr>
            <a:picLocks noChangeAspect="1"/>
          </p:cNvPicPr>
          <p:nvPr/>
        </p:nvPicPr>
        <p:blipFill>
          <a:blip r:embed="rId2"/>
          <a:stretch>
            <a:fillRect/>
          </a:stretch>
        </p:blipFill>
        <p:spPr>
          <a:xfrm>
            <a:off x="-5010" y="4816929"/>
            <a:ext cx="2602800" cy="1964377"/>
          </a:xfrm>
          <a:prstGeom prst="rect">
            <a:avLst/>
          </a:prstGeom>
        </p:spPr>
      </p:pic>
      <p:pic>
        <p:nvPicPr>
          <p:cNvPr id="11" name="Picture 10" descr="Entrance sign.">
            <a:extLst>
              <a:ext uri="{FF2B5EF4-FFF2-40B4-BE49-F238E27FC236}">
                <a16:creationId xmlns:a16="http://schemas.microsoft.com/office/drawing/2014/main" id="{91B957AA-1F8C-A3EF-63A5-C7D31A468BA1}"/>
              </a:ext>
            </a:extLst>
          </p:cNvPr>
          <p:cNvPicPr>
            <a:picLocks noChangeAspect="1"/>
          </p:cNvPicPr>
          <p:nvPr/>
        </p:nvPicPr>
        <p:blipFill>
          <a:blip r:embed="rId3"/>
          <a:stretch>
            <a:fillRect/>
          </a:stretch>
        </p:blipFill>
        <p:spPr>
          <a:xfrm>
            <a:off x="2743695" y="4463081"/>
            <a:ext cx="1736767" cy="2315813"/>
          </a:xfrm>
          <a:prstGeom prst="rect">
            <a:avLst/>
          </a:prstGeom>
        </p:spPr>
      </p:pic>
    </p:spTree>
    <p:extLst>
      <p:ext uri="{BB962C8B-B14F-4D97-AF65-F5344CB8AC3E}">
        <p14:creationId xmlns:p14="http://schemas.microsoft.com/office/powerpoint/2010/main" val="54102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with red pins&#10;&#10;Description automatically generated">
            <a:extLst>
              <a:ext uri="{FF2B5EF4-FFF2-40B4-BE49-F238E27FC236}">
                <a16:creationId xmlns:a16="http://schemas.microsoft.com/office/drawing/2014/main" id="{241B3257-92CD-237E-E5CB-31B924ED2F7C}"/>
              </a:ext>
            </a:extLst>
          </p:cNvPr>
          <p:cNvPicPr>
            <a:picLocks noChangeAspect="1"/>
          </p:cNvPicPr>
          <p:nvPr/>
        </p:nvPicPr>
        <p:blipFill>
          <a:blip r:embed="rId2"/>
          <a:srcRect t="32649" b="1562"/>
          <a:stretch/>
        </p:blipFill>
        <p:spPr>
          <a:xfrm>
            <a:off x="20" y="10"/>
            <a:ext cx="12191980" cy="6857990"/>
          </a:xfrm>
          <a:prstGeom prst="rect">
            <a:avLst/>
          </a:prstGeom>
        </p:spPr>
      </p:pic>
      <p:sp>
        <p:nvSpPr>
          <p:cNvPr id="105" name="Rectangle 104">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78992" y="1143000"/>
            <a:ext cx="9052560" cy="3546179"/>
          </a:xfrm>
        </p:spPr>
        <p:txBody>
          <a:bodyPr>
            <a:normAutofit/>
          </a:bodyPr>
          <a:lstStyle/>
          <a:p>
            <a:r>
              <a:rPr lang="en-US" dirty="0">
                <a:solidFill>
                  <a:srgbClr val="FFFFFF"/>
                </a:solidFill>
              </a:rPr>
              <a:t>Alberta Discovery Tour 2025</a:t>
            </a:r>
            <a:br>
              <a:rPr lang="en-US" dirty="0"/>
            </a:br>
            <a:endParaRPr lang="en-US">
              <a:solidFill>
                <a:srgbClr val="FFFFFF"/>
              </a:solidFill>
            </a:endParaRPr>
          </a:p>
        </p:txBody>
      </p:sp>
      <p:sp>
        <p:nvSpPr>
          <p:cNvPr id="3" name="Subtitle 2"/>
          <p:cNvSpPr>
            <a:spLocks noGrp="1"/>
          </p:cNvSpPr>
          <p:nvPr>
            <p:ph type="subTitle" idx="1"/>
          </p:nvPr>
        </p:nvSpPr>
        <p:spPr>
          <a:xfrm>
            <a:off x="1078992" y="4693412"/>
            <a:ext cx="3203962" cy="1593088"/>
          </a:xfrm>
        </p:spPr>
        <p:txBody>
          <a:bodyPr vert="horz" lIns="91440" tIns="45720" rIns="91440" bIns="45720" rtlCol="0" anchor="t">
            <a:normAutofit fontScale="92500"/>
          </a:bodyPr>
          <a:lstStyle/>
          <a:p>
            <a:pPr>
              <a:lnSpc>
                <a:spcPct val="90000"/>
              </a:lnSpc>
            </a:pPr>
            <a:r>
              <a:rPr lang="en-US" sz="2400" dirty="0">
                <a:solidFill>
                  <a:srgbClr val="FFFFFF"/>
                </a:solidFill>
              </a:rPr>
              <a:t>Attractions Visited</a:t>
            </a:r>
          </a:p>
          <a:p>
            <a:pPr>
              <a:lnSpc>
                <a:spcPct val="90000"/>
              </a:lnSpc>
            </a:pPr>
            <a:r>
              <a:rPr lang="en-US" sz="2400" dirty="0">
                <a:solidFill>
                  <a:srgbClr val="FFFFFF"/>
                </a:solidFill>
              </a:rPr>
              <a:t>        XX / 66</a:t>
            </a:r>
          </a:p>
          <a:p>
            <a:pPr>
              <a:lnSpc>
                <a:spcPct val="90000"/>
              </a:lnSpc>
            </a:pPr>
            <a:r>
              <a:rPr lang="en-US" dirty="0">
                <a:solidFill>
                  <a:srgbClr val="FFFFFF"/>
                </a:solidFill>
              </a:rPr>
              <a:t>Update above number when a picture is added</a:t>
            </a:r>
          </a:p>
        </p:txBody>
      </p:sp>
      <p:cxnSp>
        <p:nvCxnSpPr>
          <p:cNvPr id="106" name="Straight Connector 105">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7"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33046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Aqueduct - Giant Centipede of the Prairie - Range Road 142, Tilley,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Called River in the Sky. It even had fish. Built by Canadian Pacific Railway in 1912-1914 to turn rangeland into farmland. It was 31 km long reinforced concrete carrying water from the Bow River. The main engineering innovation was an inverted siphon to run the water under the CPR mainline as the aqueduct wasn't high enough for the trains to get under. It never operated efficiently and was replaced by 1979 by the present day canal, alongside, which also goes under the CPR mainline.</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Giant Centipede of the Prairie.">
            <a:extLst>
              <a:ext uri="{FF2B5EF4-FFF2-40B4-BE49-F238E27FC236}">
                <a16:creationId xmlns:a16="http://schemas.microsoft.com/office/drawing/2014/main" id="{212F587C-051D-2DA4-3403-D4403A302CEE}"/>
              </a:ext>
            </a:extLst>
          </p:cNvPr>
          <p:cNvPicPr>
            <a:picLocks noChangeAspect="1"/>
          </p:cNvPicPr>
          <p:nvPr/>
        </p:nvPicPr>
        <p:blipFill>
          <a:blip r:embed="rId2"/>
          <a:stretch>
            <a:fillRect/>
          </a:stretch>
        </p:blipFill>
        <p:spPr>
          <a:xfrm>
            <a:off x="10743536" y="909878"/>
            <a:ext cx="1247535" cy="1247535"/>
          </a:xfrm>
          <a:prstGeom prst="rect">
            <a:avLst/>
          </a:prstGeom>
        </p:spPr>
      </p:pic>
    </p:spTree>
    <p:extLst>
      <p:ext uri="{BB962C8B-B14F-4D97-AF65-F5344CB8AC3E}">
        <p14:creationId xmlns:p14="http://schemas.microsoft.com/office/powerpoint/2010/main" val="4113884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The Big Head - Main St., Canmore,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town of Canmore gets its name from the Gaelic "big head," so artist Al Henderson created a literal translation: a bald man's head emerging from the ground. It's a Big Head.</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The Big Head.">
            <a:extLst>
              <a:ext uri="{FF2B5EF4-FFF2-40B4-BE49-F238E27FC236}">
                <a16:creationId xmlns:a16="http://schemas.microsoft.com/office/drawing/2014/main" id="{A6D671F0-6E60-73AC-0278-58CCC207746C}"/>
              </a:ext>
            </a:extLst>
          </p:cNvPr>
          <p:cNvPicPr>
            <a:picLocks noChangeAspect="1"/>
          </p:cNvPicPr>
          <p:nvPr/>
        </p:nvPicPr>
        <p:blipFill>
          <a:blip r:embed="rId2"/>
          <a:stretch>
            <a:fillRect/>
          </a:stretch>
        </p:blipFill>
        <p:spPr>
          <a:xfrm>
            <a:off x="122981" y="4174723"/>
            <a:ext cx="3245734" cy="2434300"/>
          </a:xfrm>
          <a:prstGeom prst="rect">
            <a:avLst/>
          </a:prstGeom>
        </p:spPr>
      </p:pic>
    </p:spTree>
    <p:extLst>
      <p:ext uri="{BB962C8B-B14F-4D97-AF65-F5344CB8AC3E}">
        <p14:creationId xmlns:p14="http://schemas.microsoft.com/office/powerpoint/2010/main" val="3445017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r>
              <a:rPr lang="en-US" sz="4900" i="0" dirty="0">
                <a:solidFill>
                  <a:schemeClr val="bg1"/>
                </a:solidFill>
                <a:ea typeface="+mj-lt"/>
                <a:cs typeface="+mj-lt"/>
              </a:rPr>
              <a:t>Merman - Indian Trading Post - 101 Cave Avenue, Banff, Alberta. Located in Building. Take selfie</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Banff Merman, with its grotesque mix of mammalian and aquatic features, is one of the few mummified mermaids (or mermen) found around the world. Its origin remains a mystery, and its age is unknown, adding to the allure and intrigue of this maritime oddity</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11" name="Picture 10" descr="Merman.">
            <a:extLst>
              <a:ext uri="{FF2B5EF4-FFF2-40B4-BE49-F238E27FC236}">
                <a16:creationId xmlns:a16="http://schemas.microsoft.com/office/drawing/2014/main" id="{8F4CC441-5EB7-C0FB-ED19-181BCB506F49}"/>
              </a:ext>
            </a:extLst>
          </p:cNvPr>
          <p:cNvPicPr>
            <a:picLocks noChangeAspect="1"/>
          </p:cNvPicPr>
          <p:nvPr/>
        </p:nvPicPr>
        <p:blipFill>
          <a:blip r:embed="rId2"/>
          <a:stretch>
            <a:fillRect/>
          </a:stretch>
        </p:blipFill>
        <p:spPr>
          <a:xfrm>
            <a:off x="95190" y="4587010"/>
            <a:ext cx="2954077" cy="1937675"/>
          </a:xfrm>
          <a:prstGeom prst="rect">
            <a:avLst/>
          </a:prstGeom>
        </p:spPr>
      </p:pic>
    </p:spTree>
    <p:extLst>
      <p:ext uri="{BB962C8B-B14F-4D97-AF65-F5344CB8AC3E}">
        <p14:creationId xmlns:p14="http://schemas.microsoft.com/office/powerpoint/2010/main" val="82109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r>
              <a:rPr lang="en-US" sz="4900" i="0" dirty="0">
                <a:solidFill>
                  <a:schemeClr val="bg1"/>
                </a:solidFill>
                <a:ea typeface="+mj-lt"/>
                <a:cs typeface="+mj-lt"/>
              </a:rPr>
              <a:t>$2 Million Outhouse - Lake </a:t>
            </a:r>
            <a:r>
              <a:rPr lang="en-US" sz="4900" i="0" dirty="0" err="1">
                <a:solidFill>
                  <a:schemeClr val="bg1"/>
                </a:solidFill>
                <a:ea typeface="+mj-lt"/>
                <a:cs typeface="+mj-lt"/>
              </a:rPr>
              <a:t>Minnewanka</a:t>
            </a:r>
            <a:r>
              <a:rPr lang="en-US" sz="4900" i="0" dirty="0">
                <a:solidFill>
                  <a:schemeClr val="bg1"/>
                </a:solidFill>
                <a:ea typeface="+mj-lt"/>
                <a:cs typeface="+mj-lt"/>
              </a:rPr>
              <a:t> Scenic Drive, Banff,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Banff National Park's lavish "biffy" is an unusual tourist attraction, not just for its funky EcoArt and green technology, but because it will take 576 years to pay itself off.</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11" name="Picture 10" descr="$2 Million Outhouse.">
            <a:extLst>
              <a:ext uri="{FF2B5EF4-FFF2-40B4-BE49-F238E27FC236}">
                <a16:creationId xmlns:a16="http://schemas.microsoft.com/office/drawing/2014/main" id="{45C5B282-2D62-4CCF-DBF5-8E4813401FBF}"/>
              </a:ext>
            </a:extLst>
          </p:cNvPr>
          <p:cNvPicPr>
            <a:picLocks noChangeAspect="1"/>
          </p:cNvPicPr>
          <p:nvPr/>
        </p:nvPicPr>
        <p:blipFill>
          <a:blip r:embed="rId2"/>
          <a:stretch>
            <a:fillRect/>
          </a:stretch>
        </p:blipFill>
        <p:spPr>
          <a:xfrm>
            <a:off x="89222" y="3801820"/>
            <a:ext cx="2213659" cy="2980481"/>
          </a:xfrm>
          <a:prstGeom prst="rect">
            <a:avLst/>
          </a:prstGeom>
        </p:spPr>
      </p:pic>
    </p:spTree>
    <p:extLst>
      <p:ext uri="{BB962C8B-B14F-4D97-AF65-F5344CB8AC3E}">
        <p14:creationId xmlns:p14="http://schemas.microsoft.com/office/powerpoint/2010/main" val="95970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Jasper The Bear Statue - Patricia Street, Jasper,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Jasper the Bear is located on the 400 block of Patricia Street in Jasper, Alberta. The statue has been at its current location since 2004. The original Jasper the Bear statue was at the train station but was removed after it had been vandalized.</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Jasper the Bear.">
            <a:extLst>
              <a:ext uri="{FF2B5EF4-FFF2-40B4-BE49-F238E27FC236}">
                <a16:creationId xmlns:a16="http://schemas.microsoft.com/office/drawing/2014/main" id="{1D685BBD-501B-4002-D17B-0F268EA4C577}"/>
              </a:ext>
            </a:extLst>
          </p:cNvPr>
          <p:cNvPicPr>
            <a:picLocks noChangeAspect="1"/>
          </p:cNvPicPr>
          <p:nvPr/>
        </p:nvPicPr>
        <p:blipFill>
          <a:blip r:embed="rId2"/>
          <a:stretch>
            <a:fillRect/>
          </a:stretch>
        </p:blipFill>
        <p:spPr>
          <a:xfrm>
            <a:off x="99470" y="4275399"/>
            <a:ext cx="1932732" cy="2580190"/>
          </a:xfrm>
          <a:prstGeom prst="rect">
            <a:avLst/>
          </a:prstGeom>
        </p:spPr>
      </p:pic>
    </p:spTree>
    <p:extLst>
      <p:ext uri="{BB962C8B-B14F-4D97-AF65-F5344CB8AC3E}">
        <p14:creationId xmlns:p14="http://schemas.microsoft.com/office/powerpoint/2010/main" val="1071753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Squirt the Skunk - 485 4 Ave., </a:t>
            </a:r>
            <a:r>
              <a:rPr lang="en-US" sz="4900" i="0" dirty="0" err="1">
                <a:solidFill>
                  <a:schemeClr val="bg1"/>
                </a:solidFill>
                <a:ea typeface="+mj-lt"/>
                <a:cs typeface="+mj-lt"/>
              </a:rPr>
              <a:t>Beiseker</a:t>
            </a:r>
            <a:r>
              <a:rPr lang="en-US" sz="4900" i="0" dirty="0">
                <a:solidFill>
                  <a:schemeClr val="bg1"/>
                </a:solidFill>
                <a:ea typeface="+mj-lt"/>
                <a:cs typeface="+mj-lt"/>
              </a:rPr>
              <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 lovable cartoony mascot, bigger than a real skunk, with a bucktooth smile and a paw full of wildflowers. The slogan that justified its creation was, "It makes scents to stop in </a:t>
            </a:r>
            <a:r>
              <a:rPr lang="en-US" dirty="0" err="1">
                <a:solidFill>
                  <a:srgbClr val="000000"/>
                </a:solidFill>
                <a:latin typeface="Verdana"/>
                <a:ea typeface="Verdana"/>
              </a:rPr>
              <a:t>Beiseker</a:t>
            </a:r>
            <a:r>
              <a:rPr lang="en-US" dirty="0">
                <a:solidFill>
                  <a:srgbClr val="000000"/>
                </a:solidFill>
                <a:latin typeface="Verdana"/>
                <a:ea typeface="Verdana"/>
              </a:rPr>
              <a:t>." 13-ft. tall.</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Squirt the Skunk.">
            <a:extLst>
              <a:ext uri="{FF2B5EF4-FFF2-40B4-BE49-F238E27FC236}">
                <a16:creationId xmlns:a16="http://schemas.microsoft.com/office/drawing/2014/main" id="{9D4100E7-9F86-FE89-C5CC-57FF5FF1DF87}"/>
              </a:ext>
            </a:extLst>
          </p:cNvPr>
          <p:cNvPicPr>
            <a:picLocks noChangeAspect="1"/>
          </p:cNvPicPr>
          <p:nvPr/>
        </p:nvPicPr>
        <p:blipFill>
          <a:blip r:embed="rId2"/>
          <a:stretch>
            <a:fillRect/>
          </a:stretch>
        </p:blipFill>
        <p:spPr>
          <a:xfrm>
            <a:off x="186280" y="4014968"/>
            <a:ext cx="2000250" cy="2667000"/>
          </a:xfrm>
          <a:prstGeom prst="rect">
            <a:avLst/>
          </a:prstGeom>
        </p:spPr>
      </p:pic>
    </p:spTree>
    <p:extLst>
      <p:ext uri="{BB962C8B-B14F-4D97-AF65-F5344CB8AC3E}">
        <p14:creationId xmlns:p14="http://schemas.microsoft.com/office/powerpoint/2010/main" val="1045858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Canada's Largest Baseball Glove - 300-302 Lougheed Ave, Heisler,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Even though the town of Heisler's logo is a German guy in lederhosen hoisting a beer mug, the town itself is proudest of its love of American baseball. So in June 2007 a local artist built Canada's Largest Baseball Glove next to the town's baseball diamond. The glove is 13.5 feet high, 7.5 feet wide, and designed so that people can sit in it for gag photos.</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Baseball glove.">
            <a:extLst>
              <a:ext uri="{FF2B5EF4-FFF2-40B4-BE49-F238E27FC236}">
                <a16:creationId xmlns:a16="http://schemas.microsoft.com/office/drawing/2014/main" id="{00144E8F-98D3-0DC9-9DC2-87A54C837C81}"/>
              </a:ext>
            </a:extLst>
          </p:cNvPr>
          <p:cNvPicPr>
            <a:picLocks noChangeAspect="1"/>
          </p:cNvPicPr>
          <p:nvPr/>
        </p:nvPicPr>
        <p:blipFill>
          <a:blip r:embed="rId2"/>
          <a:stretch>
            <a:fillRect/>
          </a:stretch>
        </p:blipFill>
        <p:spPr>
          <a:xfrm>
            <a:off x="10511260" y="88017"/>
            <a:ext cx="1413075" cy="2052095"/>
          </a:xfrm>
          <a:prstGeom prst="rect">
            <a:avLst/>
          </a:prstGeom>
        </p:spPr>
      </p:pic>
    </p:spTree>
    <p:extLst>
      <p:ext uri="{BB962C8B-B14F-4D97-AF65-F5344CB8AC3E}">
        <p14:creationId xmlns:p14="http://schemas.microsoft.com/office/powerpoint/2010/main" val="486382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Oil Lamp - Railway Ave., Donalda,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Opened on July 1, 2000, the lamp stands 42 feet tall and lights up at dusk. It took four years to build. You can walk around inside its base and admire the historical murals, then walk across Main Street to the Donald and District Museum, which displays one of the world's largest collections of kerosene oil lamps, currently numbering over 900.</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Content Placeholder 2" descr="World's Largest Oil Lamp.">
            <a:extLst>
              <a:ext uri="{FF2B5EF4-FFF2-40B4-BE49-F238E27FC236}">
                <a16:creationId xmlns:a16="http://schemas.microsoft.com/office/drawing/2014/main" id="{9067B4B2-FC97-9170-E4E7-27376F80BF54}"/>
              </a:ext>
            </a:extLst>
          </p:cNvPr>
          <p:cNvPicPr>
            <a:picLocks noChangeAspect="1"/>
          </p:cNvPicPr>
          <p:nvPr/>
        </p:nvPicPr>
        <p:blipFill>
          <a:blip r:embed="rId2"/>
          <a:stretch>
            <a:fillRect/>
          </a:stretch>
        </p:blipFill>
        <p:spPr>
          <a:xfrm>
            <a:off x="2937038" y="4810070"/>
            <a:ext cx="1315357" cy="1950358"/>
          </a:xfrm>
          <a:prstGeom prst="rect">
            <a:avLst/>
          </a:prstGeom>
        </p:spPr>
      </p:pic>
    </p:spTree>
    <p:extLst>
      <p:ext uri="{BB962C8B-B14F-4D97-AF65-F5344CB8AC3E}">
        <p14:creationId xmlns:p14="http://schemas.microsoft.com/office/powerpoint/2010/main" val="82061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Big Canadian Buffalo - 1303 - 10th Street, Wainwright,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fiberglass statue is ten feet tall. Wainwright was once the site of Canada's biggest buffalo herd.</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Canada's Largest Buffalo.">
            <a:extLst>
              <a:ext uri="{FF2B5EF4-FFF2-40B4-BE49-F238E27FC236}">
                <a16:creationId xmlns:a16="http://schemas.microsoft.com/office/drawing/2014/main" id="{69CA5A52-A669-FD6E-1E3C-13DF4BE2EA46}"/>
              </a:ext>
            </a:extLst>
          </p:cNvPr>
          <p:cNvPicPr>
            <a:picLocks noChangeAspect="1"/>
          </p:cNvPicPr>
          <p:nvPr/>
        </p:nvPicPr>
        <p:blipFill>
          <a:blip r:embed="rId2"/>
          <a:stretch>
            <a:fillRect/>
          </a:stretch>
        </p:blipFill>
        <p:spPr>
          <a:xfrm>
            <a:off x="170708" y="4051836"/>
            <a:ext cx="3468584" cy="2613808"/>
          </a:xfrm>
          <a:prstGeom prst="rect">
            <a:avLst/>
          </a:prstGeom>
        </p:spPr>
      </p:pic>
    </p:spTree>
    <p:extLst>
      <p:ext uri="{BB962C8B-B14F-4D97-AF65-F5344CB8AC3E}">
        <p14:creationId xmlns:p14="http://schemas.microsoft.com/office/powerpoint/2010/main" val="1276414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Suzie: World's Largest Softball - 5th Avenue, Chauvin,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Six feet across? Maybe not quite. Appears to have been built from an old fiberglass tank. Here since 1970, painted with a cartoon woman's face, and named Suzie.</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Largest Softball.">
            <a:extLst>
              <a:ext uri="{FF2B5EF4-FFF2-40B4-BE49-F238E27FC236}">
                <a16:creationId xmlns:a16="http://schemas.microsoft.com/office/drawing/2014/main" id="{6DF6BBD6-E82D-98BE-8F9E-3A2B1C89834C}"/>
              </a:ext>
            </a:extLst>
          </p:cNvPr>
          <p:cNvPicPr>
            <a:picLocks noChangeAspect="1"/>
          </p:cNvPicPr>
          <p:nvPr/>
        </p:nvPicPr>
        <p:blipFill>
          <a:blip r:embed="rId2"/>
          <a:stretch>
            <a:fillRect/>
          </a:stretch>
        </p:blipFill>
        <p:spPr>
          <a:xfrm>
            <a:off x="200396" y="3715369"/>
            <a:ext cx="3557649" cy="2683080"/>
          </a:xfrm>
          <a:prstGeom prst="rect">
            <a:avLst/>
          </a:prstGeom>
        </p:spPr>
      </p:pic>
    </p:spTree>
    <p:extLst>
      <p:ext uri="{BB962C8B-B14F-4D97-AF65-F5344CB8AC3E}">
        <p14:creationId xmlns:p14="http://schemas.microsoft.com/office/powerpoint/2010/main" val="155800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379475"/>
            <a:ext cx="10671048" cy="1554480"/>
          </a:xfrm>
        </p:spPr>
        <p:txBody>
          <a:bodyPr anchor="ctr">
            <a:normAutofit/>
          </a:bodyPr>
          <a:lstStyle/>
          <a:p>
            <a:r>
              <a:rPr lang="en-US" sz="4900" dirty="0">
                <a:solidFill>
                  <a:schemeClr val="bg1"/>
                </a:solidFill>
              </a:rPr>
              <a:t>Uniroyal Gal 5705 64 St, Taber, AB </a:t>
            </a:r>
            <a:endParaRPr lang="en-US" sz="1100" i="0" dirty="0">
              <a:solidFill>
                <a:schemeClr val="bg1"/>
              </a:solidFill>
              <a:latin typeface="Verdana"/>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610757"/>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Verdana"/>
                <a:ea typeface="Verdana"/>
              </a:rPr>
              <a:t>Known as "Kirk's Tire Woman" in her previous life, she's found a new home in a new town.</a:t>
            </a:r>
            <a:endParaRPr lang="en-US"/>
          </a:p>
        </p:txBody>
      </p:sp>
      <p:pic>
        <p:nvPicPr>
          <p:cNvPr id="13" name="Content Placeholder 3" descr="Kirk's Uniroyal Gal.  ">
            <a:extLst>
              <a:ext uri="{FF2B5EF4-FFF2-40B4-BE49-F238E27FC236}">
                <a16:creationId xmlns:a16="http://schemas.microsoft.com/office/drawing/2014/main" id="{D1F938EC-9BDE-95AF-6829-D4FB99971946}"/>
              </a:ext>
            </a:extLst>
          </p:cNvPr>
          <p:cNvPicPr>
            <a:picLocks noChangeAspect="1"/>
          </p:cNvPicPr>
          <p:nvPr/>
        </p:nvPicPr>
        <p:blipFill>
          <a:blip r:embed="rId2"/>
          <a:stretch>
            <a:fillRect/>
          </a:stretch>
        </p:blipFill>
        <p:spPr>
          <a:xfrm>
            <a:off x="104090" y="4086338"/>
            <a:ext cx="1514475" cy="2667000"/>
          </a:xfrm>
          <a:prstGeom prst="rect">
            <a:avLst/>
          </a:prstGeom>
        </p:spPr>
      </p:pic>
      <p:sp>
        <p:nvSpPr>
          <p:cNvPr id="16" name="TextBox 15">
            <a:extLst>
              <a:ext uri="{FF2B5EF4-FFF2-40B4-BE49-F238E27FC236}">
                <a16:creationId xmlns:a16="http://schemas.microsoft.com/office/drawing/2014/main" id="{0513AE72-41E7-9D6D-A251-E3BE7486E20B}"/>
              </a:ext>
            </a:extLst>
          </p:cNvPr>
          <p:cNvSpPr txBox="1"/>
          <p:nvPr/>
        </p:nvSpPr>
        <p:spPr>
          <a:xfrm>
            <a:off x="6090227" y="2243117"/>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sp>
        <p:nvSpPr>
          <p:cNvPr id="19" name="Content Placeholder 18">
            <a:extLst>
              <a:ext uri="{FF2B5EF4-FFF2-40B4-BE49-F238E27FC236}">
                <a16:creationId xmlns:a16="http://schemas.microsoft.com/office/drawing/2014/main" id="{E122ACFA-A39E-D046-E366-91AA2220CEB7}"/>
              </a:ext>
            </a:extLst>
          </p:cNvPr>
          <p:cNvSpPr>
            <a:spLocks noGrp="1"/>
          </p:cNvSpPr>
          <p:nvPr>
            <p:ph idx="1"/>
          </p:nvPr>
        </p:nvSpPr>
        <p:spPr>
          <a:xfrm>
            <a:off x="3152649" y="2663952"/>
            <a:ext cx="7760280" cy="3820523"/>
          </a:xfrm>
        </p:spPr>
        <p:txBody>
          <a:bodyPr/>
          <a:lstStyle/>
          <a:p>
            <a:endParaRPr lang="en-US"/>
          </a:p>
        </p:txBody>
      </p:sp>
    </p:spTree>
    <p:extLst>
      <p:ext uri="{BB962C8B-B14F-4D97-AF65-F5344CB8AC3E}">
        <p14:creationId xmlns:p14="http://schemas.microsoft.com/office/powerpoint/2010/main" val="1994270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Mushrooms - 49th St., Vilna,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 clump of giant metal mushrooms stand in a public park, more for decoration than kid climbing. Cost to build was $35K and stand over 20 feet tall.</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11" name="Picture 10" descr="World's largest mushrooms in Vilna. You can see the playground and ice rink pad in the background.">
            <a:extLst>
              <a:ext uri="{FF2B5EF4-FFF2-40B4-BE49-F238E27FC236}">
                <a16:creationId xmlns:a16="http://schemas.microsoft.com/office/drawing/2014/main" id="{F653B178-4846-BA01-2DD2-11030D59039E}"/>
              </a:ext>
            </a:extLst>
          </p:cNvPr>
          <p:cNvPicPr>
            <a:picLocks noChangeAspect="1"/>
          </p:cNvPicPr>
          <p:nvPr/>
        </p:nvPicPr>
        <p:blipFill>
          <a:blip r:embed="rId2"/>
          <a:stretch>
            <a:fillRect/>
          </a:stretch>
        </p:blipFill>
        <p:spPr>
          <a:xfrm>
            <a:off x="102919" y="3717965"/>
            <a:ext cx="2357253" cy="3083628"/>
          </a:xfrm>
          <a:prstGeom prst="rect">
            <a:avLst/>
          </a:prstGeom>
        </p:spPr>
      </p:pic>
    </p:spTree>
    <p:extLst>
      <p:ext uri="{BB962C8B-B14F-4D97-AF65-F5344CB8AC3E}">
        <p14:creationId xmlns:p14="http://schemas.microsoft.com/office/powerpoint/2010/main" val="1593533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Large Pumpkins - 246 W. Railway Drive, Smoky Lake,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Five giant naturally-misshapen painted concrete pumpkins lined-up as a photo-op. The town is known for its annual Pumpkin Fair and Weigh-Off.</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Giant pumpkins in the Smoky Lake pumpkin park with the dedication sign in front.">
            <a:extLst>
              <a:ext uri="{FF2B5EF4-FFF2-40B4-BE49-F238E27FC236}">
                <a16:creationId xmlns:a16="http://schemas.microsoft.com/office/drawing/2014/main" id="{216C3606-A0CC-306B-DC77-FB241D6F7026}"/>
              </a:ext>
            </a:extLst>
          </p:cNvPr>
          <p:cNvPicPr>
            <a:picLocks noChangeAspect="1"/>
          </p:cNvPicPr>
          <p:nvPr/>
        </p:nvPicPr>
        <p:blipFill>
          <a:blip r:embed="rId2"/>
          <a:stretch>
            <a:fillRect/>
          </a:stretch>
        </p:blipFill>
        <p:spPr>
          <a:xfrm>
            <a:off x="180109" y="3809010"/>
            <a:ext cx="3736769" cy="2802577"/>
          </a:xfrm>
          <a:prstGeom prst="rect">
            <a:avLst/>
          </a:prstGeom>
        </p:spPr>
      </p:pic>
    </p:spTree>
    <p:extLst>
      <p:ext uri="{BB962C8B-B14F-4D97-AF65-F5344CB8AC3E}">
        <p14:creationId xmlns:p14="http://schemas.microsoft.com/office/powerpoint/2010/main" val="347860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Largest Dragonfly in Canada - Range Rd 40B, </a:t>
            </a:r>
            <a:r>
              <a:rPr lang="en-US" sz="4900" i="0" dirty="0" err="1">
                <a:solidFill>
                  <a:schemeClr val="bg1"/>
                </a:solidFill>
                <a:ea typeface="+mj-lt"/>
                <a:cs typeface="+mj-lt"/>
              </a:rPr>
              <a:t>Wabamun</a:t>
            </a:r>
            <a:r>
              <a:rPr lang="en-US" sz="4900" i="0" dirty="0">
                <a:solidFill>
                  <a:schemeClr val="bg1"/>
                </a:solidFill>
                <a:ea typeface="+mj-lt"/>
                <a:cs typeface="+mj-lt"/>
              </a:rPr>
              <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Made from aircraft wings, a light pole, and propane tanks, the nearly 10m Giant Dragonfly at the entrance to </a:t>
            </a:r>
            <a:r>
              <a:rPr lang="en-US" dirty="0" err="1">
                <a:solidFill>
                  <a:srgbClr val="000000"/>
                </a:solidFill>
                <a:latin typeface="Verdana"/>
                <a:ea typeface="Verdana"/>
              </a:rPr>
              <a:t>Wabamun</a:t>
            </a:r>
            <a:r>
              <a:rPr lang="en-US" dirty="0">
                <a:solidFill>
                  <a:srgbClr val="000000"/>
                </a:solidFill>
                <a:latin typeface="Verdana"/>
                <a:ea typeface="Verdana"/>
              </a:rPr>
              <a:t> is a sight to behold. It has been beautifully painted and is mounted high in the sky facing north.</a:t>
            </a:r>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11" descr="Dragonfly.">
            <a:extLst>
              <a:ext uri="{FF2B5EF4-FFF2-40B4-BE49-F238E27FC236}">
                <a16:creationId xmlns:a16="http://schemas.microsoft.com/office/drawing/2014/main" id="{E902F6C8-1159-91F5-C6B3-D2D290951462}"/>
              </a:ext>
            </a:extLst>
          </p:cNvPr>
          <p:cNvPicPr>
            <a:picLocks noChangeAspect="1"/>
          </p:cNvPicPr>
          <p:nvPr/>
        </p:nvPicPr>
        <p:blipFill>
          <a:blip r:embed="rId2"/>
          <a:stretch>
            <a:fillRect/>
          </a:stretch>
        </p:blipFill>
        <p:spPr>
          <a:xfrm>
            <a:off x="108404" y="4147983"/>
            <a:ext cx="3513242" cy="2607624"/>
          </a:xfrm>
          <a:prstGeom prst="rect">
            <a:avLst/>
          </a:prstGeom>
        </p:spPr>
      </p:pic>
    </p:spTree>
    <p:extLst>
      <p:ext uri="{BB962C8B-B14F-4D97-AF65-F5344CB8AC3E}">
        <p14:creationId xmlns:p14="http://schemas.microsoft.com/office/powerpoint/2010/main" val="1657199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Wagon Wheel and Pick Axe - Main St., Fort Assiniboine,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Unveiled in 2005, and both are of Bunyanesque proportion: the wheel has a 24 ft. diameter and the axe is 24 ft. tall.</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Wagon Wheel and Pick Axe.">
            <a:extLst>
              <a:ext uri="{FF2B5EF4-FFF2-40B4-BE49-F238E27FC236}">
                <a16:creationId xmlns:a16="http://schemas.microsoft.com/office/drawing/2014/main" id="{5B7FA866-D57B-63CC-B10A-37CF95929672}"/>
              </a:ext>
            </a:extLst>
          </p:cNvPr>
          <p:cNvPicPr>
            <a:picLocks noChangeAspect="1"/>
          </p:cNvPicPr>
          <p:nvPr/>
        </p:nvPicPr>
        <p:blipFill>
          <a:blip r:embed="rId2"/>
          <a:stretch>
            <a:fillRect/>
          </a:stretch>
        </p:blipFill>
        <p:spPr>
          <a:xfrm>
            <a:off x="210292" y="3655187"/>
            <a:ext cx="4398818" cy="2843026"/>
          </a:xfrm>
          <a:prstGeom prst="rect">
            <a:avLst/>
          </a:prstGeom>
        </p:spPr>
      </p:pic>
    </p:spTree>
    <p:extLst>
      <p:ext uri="{BB962C8B-B14F-4D97-AF65-F5344CB8AC3E}">
        <p14:creationId xmlns:p14="http://schemas.microsoft.com/office/powerpoint/2010/main" val="168399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Honey Bee - 3 Ave. SE, Falher,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"Honey Capital of Canada" is surrounded by clover fields and bees. The giant bee statue was built in 1990 by Richard Ethier, a local welder. It's perched atop a 20-foot-high pole and is 23 feet long.</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World's Largest Honey Bee.">
            <a:extLst>
              <a:ext uri="{FF2B5EF4-FFF2-40B4-BE49-F238E27FC236}">
                <a16:creationId xmlns:a16="http://schemas.microsoft.com/office/drawing/2014/main" id="{E47C9CC5-E9F3-7050-4768-C56CF7E797CB}"/>
              </a:ext>
            </a:extLst>
          </p:cNvPr>
          <p:cNvPicPr>
            <a:picLocks noChangeAspect="1"/>
          </p:cNvPicPr>
          <p:nvPr/>
        </p:nvPicPr>
        <p:blipFill>
          <a:blip r:embed="rId2"/>
          <a:stretch>
            <a:fillRect/>
          </a:stretch>
        </p:blipFill>
        <p:spPr>
          <a:xfrm>
            <a:off x="103847" y="4015344"/>
            <a:ext cx="3552825" cy="2667000"/>
          </a:xfrm>
          <a:prstGeom prst="rect">
            <a:avLst/>
          </a:prstGeom>
        </p:spPr>
      </p:pic>
    </p:spTree>
    <p:extLst>
      <p:ext uri="{BB962C8B-B14F-4D97-AF65-F5344CB8AC3E}">
        <p14:creationId xmlns:p14="http://schemas.microsoft.com/office/powerpoint/2010/main" val="4291635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12 Foot Davis - 100 Ave., Peace River, Albert</a:t>
            </a:r>
            <a:endParaRPr lang="en-US"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37358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12 Foot Davis earned his fortune (and nickname) by claiming a 12-foot-wide strip of land during the Cariboo Gold Rush. He later became an independent trader in the Peace River area. Despite his name he was of normal height, but that sure didn't stop the town of Peace River from putting up a 15.2-foot-tall wooden statue of the guy. His grave site (which was the former location of the statue) is further up the valley.</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7" name="Picture 6" descr="12 Foot Davis.">
            <a:extLst>
              <a:ext uri="{FF2B5EF4-FFF2-40B4-BE49-F238E27FC236}">
                <a16:creationId xmlns:a16="http://schemas.microsoft.com/office/drawing/2014/main" id="{12691B3A-AB8C-0E4F-3173-ECBF9BA876BF}"/>
              </a:ext>
            </a:extLst>
          </p:cNvPr>
          <p:cNvPicPr>
            <a:picLocks noChangeAspect="1"/>
          </p:cNvPicPr>
          <p:nvPr/>
        </p:nvPicPr>
        <p:blipFill>
          <a:blip r:embed="rId2"/>
          <a:stretch>
            <a:fillRect/>
          </a:stretch>
        </p:blipFill>
        <p:spPr>
          <a:xfrm>
            <a:off x="10314214" y="128586"/>
            <a:ext cx="1568533" cy="2038722"/>
          </a:xfrm>
          <a:prstGeom prst="rect">
            <a:avLst/>
          </a:prstGeom>
        </p:spPr>
      </p:pic>
    </p:spTree>
    <p:extLst>
      <p:ext uri="{BB962C8B-B14F-4D97-AF65-F5344CB8AC3E}">
        <p14:creationId xmlns:p14="http://schemas.microsoft.com/office/powerpoint/2010/main" val="3119967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Millennium Sundial - 106 St, </a:t>
            </a:r>
            <a:r>
              <a:rPr lang="en-US" sz="4900" i="0" dirty="0" err="1">
                <a:solidFill>
                  <a:schemeClr val="bg1"/>
                </a:solidFill>
                <a:ea typeface="+mj-lt"/>
                <a:cs typeface="+mj-lt"/>
              </a:rPr>
              <a:t>Grande</a:t>
            </a:r>
            <a:r>
              <a:rPr lang="en-US" sz="4900" i="0" dirty="0">
                <a:solidFill>
                  <a:schemeClr val="bg1"/>
                </a:solidFill>
                <a:ea typeface="+mj-lt"/>
                <a:cs typeface="+mj-lt"/>
              </a:rPr>
              <a:t> Prairie,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6209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Huge 40-ft tall metallic sundial, a public art project erected for the year 2000 celebration. </a:t>
            </a:r>
            <a:r>
              <a:rPr lang="en-US" dirty="0">
                <a:solidFill>
                  <a:srgbClr val="000000"/>
                </a:solidFill>
                <a:latin typeface="Verdana"/>
                <a:ea typeface="Verdana"/>
                <a:cs typeface="Poppins"/>
              </a:rPr>
              <a:t>This 197 diameter sundial is in Bud Miller All Season Park</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A large metal sculpture with holes in the middle&#10;&#10;Description automatically generated">
            <a:extLst>
              <a:ext uri="{FF2B5EF4-FFF2-40B4-BE49-F238E27FC236}">
                <a16:creationId xmlns:a16="http://schemas.microsoft.com/office/drawing/2014/main" id="{54A0DE93-765D-21A6-460C-0FC0E809AB83}"/>
              </a:ext>
            </a:extLst>
          </p:cNvPr>
          <p:cNvPicPr>
            <a:picLocks noChangeAspect="1"/>
          </p:cNvPicPr>
          <p:nvPr/>
        </p:nvPicPr>
        <p:blipFill>
          <a:blip r:embed="rId2"/>
          <a:stretch>
            <a:fillRect/>
          </a:stretch>
        </p:blipFill>
        <p:spPr>
          <a:xfrm>
            <a:off x="383474" y="3911435"/>
            <a:ext cx="2666999" cy="2686792"/>
          </a:xfrm>
          <a:prstGeom prst="rect">
            <a:avLst/>
          </a:prstGeom>
        </p:spPr>
      </p:pic>
    </p:spTree>
    <p:extLst>
      <p:ext uri="{BB962C8B-B14F-4D97-AF65-F5344CB8AC3E}">
        <p14:creationId xmlns:p14="http://schemas.microsoft.com/office/powerpoint/2010/main" val="1826177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Cream Can – </a:t>
            </a:r>
            <a:r>
              <a:rPr lang="en-US" sz="4900" i="0" dirty="0" err="1">
                <a:solidFill>
                  <a:schemeClr val="bg1"/>
                </a:solidFill>
                <a:ea typeface="+mj-lt"/>
                <a:cs typeface="+mj-lt"/>
              </a:rPr>
              <a:t>Markerville</a:t>
            </a:r>
            <a:r>
              <a:rPr lang="en-US" sz="4900" i="0" dirty="0">
                <a:solidFill>
                  <a:schemeClr val="bg1"/>
                </a:solidFill>
                <a:ea typeface="+mj-lt"/>
                <a:cs typeface="+mj-lt"/>
              </a:rPr>
              <a:t>,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1986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It is 15 feet tall and very heavy. It commemorates 100 years of Icelandic settlement and is an acknowledgement to the settlers who founded the district, </a:t>
            </a:r>
            <a:r>
              <a:rPr lang="en-US" dirty="0">
                <a:solidFill>
                  <a:srgbClr val="000000"/>
                </a:solidFill>
                <a:latin typeface="Verdana"/>
                <a:ea typeface="Verdana"/>
                <a:cs typeface="Poppins"/>
              </a:rPr>
              <a:t>developed </a:t>
            </a:r>
            <a:r>
              <a:rPr lang="en-US" dirty="0">
                <a:solidFill>
                  <a:srgbClr val="000000"/>
                </a:solidFill>
                <a:latin typeface="Verdana"/>
                <a:ea typeface="Verdana"/>
              </a:rPr>
              <a:t>a </a:t>
            </a:r>
            <a:r>
              <a:rPr lang="en-US" dirty="0">
                <a:solidFill>
                  <a:srgbClr val="000000"/>
                </a:solidFill>
                <a:latin typeface="Verdana"/>
                <a:ea typeface="Verdana"/>
                <a:cs typeface="Poppins"/>
              </a:rPr>
              <a:t>creamery and developed </a:t>
            </a:r>
            <a:r>
              <a:rPr lang="en-US" dirty="0">
                <a:solidFill>
                  <a:srgbClr val="000000"/>
                </a:solidFill>
                <a:latin typeface="Verdana"/>
                <a:ea typeface="Verdana"/>
              </a:rPr>
              <a:t>the </a:t>
            </a:r>
            <a:r>
              <a:rPr lang="en-US" dirty="0">
                <a:solidFill>
                  <a:srgbClr val="000000"/>
                </a:solidFill>
                <a:latin typeface="Verdana"/>
                <a:ea typeface="Verdana"/>
                <a:cs typeface="Poppins"/>
              </a:rPr>
              <a:t>agricultural land</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0823-cream-can-and-wheat-in-markerville-credit-bigthings-website">
            <a:extLst>
              <a:ext uri="{FF2B5EF4-FFF2-40B4-BE49-F238E27FC236}">
                <a16:creationId xmlns:a16="http://schemas.microsoft.com/office/drawing/2014/main" id="{6F6B549B-AA68-6DAC-6089-8B3B00186933}"/>
              </a:ext>
            </a:extLst>
          </p:cNvPr>
          <p:cNvPicPr>
            <a:picLocks noChangeAspect="1"/>
          </p:cNvPicPr>
          <p:nvPr/>
        </p:nvPicPr>
        <p:blipFill>
          <a:blip r:embed="rId2"/>
          <a:stretch>
            <a:fillRect/>
          </a:stretch>
        </p:blipFill>
        <p:spPr>
          <a:xfrm>
            <a:off x="108857" y="4273941"/>
            <a:ext cx="2058391" cy="2407105"/>
          </a:xfrm>
          <a:prstGeom prst="rect">
            <a:avLst/>
          </a:prstGeom>
        </p:spPr>
      </p:pic>
    </p:spTree>
    <p:extLst>
      <p:ext uri="{BB962C8B-B14F-4D97-AF65-F5344CB8AC3E}">
        <p14:creationId xmlns:p14="http://schemas.microsoft.com/office/powerpoint/2010/main" val="3309727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Northern Pike - Rochon Sands, Alberta </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Some residents call the fish "Harvey", but officially the 8M Northern Pike does not have an official name.  It is a wonderful monument that has </a:t>
            </a:r>
            <a:r>
              <a:rPr lang="en-US" dirty="0">
                <a:solidFill>
                  <a:srgbClr val="000000"/>
                </a:solidFill>
                <a:latin typeface="Verdana"/>
                <a:ea typeface="Verdana"/>
                <a:cs typeface="Poppins"/>
              </a:rPr>
              <a:t>such great</a:t>
            </a:r>
            <a:r>
              <a:rPr lang="en-US" dirty="0">
                <a:solidFill>
                  <a:srgbClr val="000000"/>
                </a:solidFill>
                <a:latin typeface="Verdana"/>
                <a:ea typeface="Verdana"/>
              </a:rPr>
              <a:t> </a:t>
            </a:r>
            <a:r>
              <a:rPr lang="en-US" dirty="0">
                <a:solidFill>
                  <a:srgbClr val="000000"/>
                </a:solidFill>
                <a:latin typeface="Verdana"/>
                <a:ea typeface="Verdana"/>
                <a:cs typeface="Poppins"/>
              </a:rPr>
              <a:t>detail </a:t>
            </a:r>
            <a:r>
              <a:rPr lang="en-US" dirty="0">
                <a:solidFill>
                  <a:srgbClr val="000000"/>
                </a:solidFill>
                <a:latin typeface="Verdana"/>
                <a:ea typeface="Verdana"/>
              </a:rPr>
              <a:t>and is </a:t>
            </a:r>
            <a:r>
              <a:rPr lang="en-US" dirty="0">
                <a:solidFill>
                  <a:srgbClr val="000000"/>
                </a:solidFill>
                <a:latin typeface="Verdana"/>
                <a:ea typeface="Verdana"/>
                <a:cs typeface="Poppins"/>
              </a:rPr>
              <a:t>life-like</a:t>
            </a:r>
            <a:r>
              <a:rPr lang="en-US" dirty="0">
                <a:solidFill>
                  <a:srgbClr val="000000"/>
                </a:solidFill>
                <a:latin typeface="Verdana"/>
                <a:ea typeface="Verdana"/>
              </a:rPr>
              <a:t>...it</a:t>
            </a:r>
            <a:r>
              <a:rPr lang="en-US" dirty="0">
                <a:solidFill>
                  <a:srgbClr val="000000"/>
                </a:solidFill>
                <a:latin typeface="Verdana"/>
                <a:ea typeface="Verdana"/>
                <a:cs typeface="Poppins"/>
              </a:rPr>
              <a:t> is </a:t>
            </a:r>
            <a:r>
              <a:rPr lang="en-US" dirty="0">
                <a:solidFill>
                  <a:srgbClr val="000000"/>
                </a:solidFill>
                <a:latin typeface="Verdana"/>
                <a:ea typeface="Verdana"/>
              </a:rPr>
              <a:t>a </a:t>
            </a:r>
            <a:r>
              <a:rPr lang="en-US" dirty="0">
                <a:solidFill>
                  <a:srgbClr val="000000"/>
                </a:solidFill>
                <a:latin typeface="Verdana"/>
                <a:ea typeface="Verdana"/>
                <a:cs typeface="Poppins"/>
              </a:rPr>
              <a:t>must-see!  </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Lifelike 8-metre long northern pike jackfish sculpture arrives at its new central Alberta home ...">
            <a:extLst>
              <a:ext uri="{FF2B5EF4-FFF2-40B4-BE49-F238E27FC236}">
                <a16:creationId xmlns:a16="http://schemas.microsoft.com/office/drawing/2014/main" id="{82C763D6-CB2E-3F39-3231-F70B62B840B5}"/>
              </a:ext>
            </a:extLst>
          </p:cNvPr>
          <p:cNvPicPr>
            <a:picLocks noChangeAspect="1"/>
          </p:cNvPicPr>
          <p:nvPr/>
        </p:nvPicPr>
        <p:blipFill>
          <a:blip r:embed="rId2"/>
          <a:stretch>
            <a:fillRect/>
          </a:stretch>
        </p:blipFill>
        <p:spPr>
          <a:xfrm>
            <a:off x="191860" y="4316412"/>
            <a:ext cx="4260851" cy="2370818"/>
          </a:xfrm>
          <a:prstGeom prst="rect">
            <a:avLst/>
          </a:prstGeom>
        </p:spPr>
      </p:pic>
    </p:spTree>
    <p:extLst>
      <p:ext uri="{BB962C8B-B14F-4D97-AF65-F5344CB8AC3E}">
        <p14:creationId xmlns:p14="http://schemas.microsoft.com/office/powerpoint/2010/main" val="3110358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Crow Guarding their Nest – Blairmore,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Constructed in 1958, the sculpture is of a 12-foot-long crow perched atop a 20-foot-tall tree, with a baby crow in a nest on the opposite side. It was designed and created by local artist, Franz Josef Koci, when he was a student at the Alberta College of Art and Design in Calgary. The crows are made of concrete, each weighing about a ton. The structure is </a:t>
            </a:r>
            <a:r>
              <a:rPr lang="en-US" dirty="0">
                <a:solidFill>
                  <a:srgbClr val="000000"/>
                </a:solidFill>
                <a:latin typeface="Verdana"/>
                <a:ea typeface="Verdana"/>
                <a:cs typeface="Poppins"/>
              </a:rPr>
              <a:t>reinforced with steel railway rails running through </a:t>
            </a:r>
            <a:r>
              <a:rPr lang="en-US" dirty="0">
                <a:solidFill>
                  <a:srgbClr val="000000"/>
                </a:solidFill>
                <a:latin typeface="Verdana"/>
                <a:ea typeface="Verdana"/>
                <a:cs typeface="Arial"/>
              </a:rPr>
              <a:t>the</a:t>
            </a:r>
            <a:r>
              <a:rPr lang="en-US" dirty="0">
                <a:solidFill>
                  <a:srgbClr val="000000"/>
                </a:solidFill>
                <a:latin typeface="Verdana"/>
                <a:ea typeface="Verdana"/>
                <a:cs typeface="Poppins"/>
              </a:rPr>
              <a:t> tree trunk</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Giant crow and nest in Crowsnest Pass">
            <a:extLst>
              <a:ext uri="{FF2B5EF4-FFF2-40B4-BE49-F238E27FC236}">
                <a16:creationId xmlns:a16="http://schemas.microsoft.com/office/drawing/2014/main" id="{CEE7C3A8-DAFC-7677-40AF-167D1F25A8E1}"/>
              </a:ext>
            </a:extLst>
          </p:cNvPr>
          <p:cNvPicPr>
            <a:picLocks noChangeAspect="1"/>
          </p:cNvPicPr>
          <p:nvPr/>
        </p:nvPicPr>
        <p:blipFill>
          <a:blip r:embed="rId2"/>
          <a:stretch>
            <a:fillRect/>
          </a:stretch>
        </p:blipFill>
        <p:spPr>
          <a:xfrm>
            <a:off x="10339614" y="39914"/>
            <a:ext cx="1654630" cy="2197101"/>
          </a:xfrm>
          <a:prstGeom prst="rect">
            <a:avLst/>
          </a:prstGeom>
        </p:spPr>
      </p:pic>
    </p:spTree>
    <p:extLst>
      <p:ext uri="{BB962C8B-B14F-4D97-AF65-F5344CB8AC3E}">
        <p14:creationId xmlns:p14="http://schemas.microsoft.com/office/powerpoint/2010/main" val="60227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379475"/>
            <a:ext cx="10671048" cy="1554480"/>
          </a:xfrm>
        </p:spPr>
        <p:txBody>
          <a:bodyPr anchor="ctr">
            <a:normAutofit/>
          </a:bodyPr>
          <a:lstStyle/>
          <a:p>
            <a:r>
              <a:rPr lang="en-US" sz="4900" dirty="0">
                <a:solidFill>
                  <a:schemeClr val="bg1"/>
                </a:solidFill>
                <a:ea typeface="+mj-lt"/>
                <a:cs typeface="+mj-lt"/>
              </a:rPr>
              <a:t>Giant Corn Stock - 4712 50 St, Taber, AB </a:t>
            </a:r>
            <a:endParaRPr lang="en-US" dirty="0"/>
          </a:p>
          <a:p>
            <a:endParaRPr lang="en-US" sz="4900" dirty="0">
              <a:solidFill>
                <a:schemeClr val="bg1"/>
              </a:solidFill>
              <a:latin typeface="Sitka Banner"/>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Built in 1994 this 36 foot tall corn stalk is a symbol of the famous Taber Corn. It represents the quality, taste and success of Taber Corn throughout Western Canada. </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pic>
        <p:nvPicPr>
          <p:cNvPr id="14" name="Content Placeholder 2" descr="img">
            <a:extLst>
              <a:ext uri="{FF2B5EF4-FFF2-40B4-BE49-F238E27FC236}">
                <a16:creationId xmlns:a16="http://schemas.microsoft.com/office/drawing/2014/main" id="{47CE95CD-1232-C531-0ACF-9CC979900BB3}"/>
              </a:ext>
            </a:extLst>
          </p:cNvPr>
          <p:cNvPicPr>
            <a:picLocks noChangeAspect="1"/>
          </p:cNvPicPr>
          <p:nvPr/>
        </p:nvPicPr>
        <p:blipFill>
          <a:blip r:embed="rId2"/>
          <a:stretch>
            <a:fillRect/>
          </a:stretch>
        </p:blipFill>
        <p:spPr>
          <a:xfrm flipH="1">
            <a:off x="3107" y="3761594"/>
            <a:ext cx="1849219" cy="2840809"/>
          </a:xfrm>
          <a:prstGeom prst="rect">
            <a:avLst/>
          </a:prstGeom>
        </p:spPr>
      </p:pic>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spTree>
    <p:extLst>
      <p:ext uri="{BB962C8B-B14F-4D97-AF65-F5344CB8AC3E}">
        <p14:creationId xmlns:p14="http://schemas.microsoft.com/office/powerpoint/2010/main" val="2412139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The Largest Pincher – 1037 Bev McLachlin Dr Pincher Creek,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0000"/>
                </a:solidFill>
                <a:latin typeface="Verdana"/>
                <a:ea typeface="Verdana"/>
                <a:cs typeface="Arial"/>
              </a:rPr>
              <a:t>While traveling through the area in 1868, a group of prospectors unfortunately lost an important tool in a creek These pincers were important, as they were used to trim the feet of horses and it was not something you wanted to lose while in the middle of nowhere. Six years later, a mounted police officer from Fort Macleod while on patrol </a:t>
            </a:r>
            <a:r>
              <a:rPr lang="en-US" sz="1600" dirty="0">
                <a:solidFill>
                  <a:srgbClr val="000000"/>
                </a:solidFill>
                <a:latin typeface="Verdana"/>
                <a:ea typeface="Verdana"/>
                <a:cs typeface="Poppins"/>
              </a:rPr>
              <a:t>happened to discover the rusting tool that the prospectors had lost. From there, Pincher Creek was the name given to the creek. In 1880, that name appeared on a Geological Survey Report.</a:t>
            </a:r>
            <a:r>
              <a:rPr lang="en-US" dirty="0">
                <a:solidFill>
                  <a:srgbClr val="000000"/>
                </a:solidFill>
                <a:latin typeface="Verdana"/>
                <a:ea typeface="Verdana"/>
                <a:cs typeface="Poppins"/>
              </a:rPr>
              <a:t> </a:t>
            </a:r>
            <a:endParaRPr lang="en-US"/>
          </a:p>
          <a:p>
            <a:endParaRPr lang="en-US" dirty="0">
              <a:solidFill>
                <a:srgbClr val="000000"/>
              </a:solidFill>
              <a:latin typeface="Verdana"/>
              <a:ea typeface="Verdana"/>
              <a:cs typeface="Arial"/>
            </a:endParaRPr>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Giant Pincher in Pincher Creek">
            <a:extLst>
              <a:ext uri="{FF2B5EF4-FFF2-40B4-BE49-F238E27FC236}">
                <a16:creationId xmlns:a16="http://schemas.microsoft.com/office/drawing/2014/main" id="{24B6C051-0340-FAB3-F4BE-69BF2C2A7BDE}"/>
              </a:ext>
            </a:extLst>
          </p:cNvPr>
          <p:cNvPicPr>
            <a:picLocks noChangeAspect="1"/>
          </p:cNvPicPr>
          <p:nvPr/>
        </p:nvPicPr>
        <p:blipFill>
          <a:blip r:embed="rId2"/>
          <a:stretch>
            <a:fillRect/>
          </a:stretch>
        </p:blipFill>
        <p:spPr>
          <a:xfrm>
            <a:off x="9958614" y="103414"/>
            <a:ext cx="1618343" cy="2169887"/>
          </a:xfrm>
          <a:prstGeom prst="rect">
            <a:avLst/>
          </a:prstGeom>
        </p:spPr>
      </p:pic>
    </p:spTree>
    <p:extLst>
      <p:ext uri="{BB962C8B-B14F-4D97-AF65-F5344CB8AC3E}">
        <p14:creationId xmlns:p14="http://schemas.microsoft.com/office/powerpoint/2010/main" val="3871013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Sammy and Samantha: Giant Potatoes – Vauxhall</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Known as the "Potato Capital of the West," visitors are immediately greeted upon arrival to the Town of Vauxhall by this unique landmark. Sammy &amp; Samantha Potato were built in 1993 to advertise Vauxhall as the Potato Capital of the</a:t>
            </a:r>
            <a:r>
              <a:rPr lang="en-US" dirty="0">
                <a:solidFill>
                  <a:srgbClr val="000000"/>
                </a:solidFill>
                <a:latin typeface="Verdana"/>
                <a:ea typeface="Verdana"/>
                <a:cs typeface="Poppins"/>
              </a:rPr>
              <a:t> West. </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A statue of two potatoes with hats and a sign&#10;&#10;Description automatically generated">
            <a:extLst>
              <a:ext uri="{FF2B5EF4-FFF2-40B4-BE49-F238E27FC236}">
                <a16:creationId xmlns:a16="http://schemas.microsoft.com/office/drawing/2014/main" id="{4B36744A-7D0E-1A0E-E78B-7424035D809F}"/>
              </a:ext>
            </a:extLst>
          </p:cNvPr>
          <p:cNvPicPr>
            <a:picLocks noChangeAspect="1"/>
          </p:cNvPicPr>
          <p:nvPr/>
        </p:nvPicPr>
        <p:blipFill>
          <a:blip r:embed="rId2"/>
          <a:stretch>
            <a:fillRect/>
          </a:stretch>
        </p:blipFill>
        <p:spPr>
          <a:xfrm>
            <a:off x="99786" y="4381500"/>
            <a:ext cx="3175001" cy="2385786"/>
          </a:xfrm>
          <a:prstGeom prst="rect">
            <a:avLst/>
          </a:prstGeom>
        </p:spPr>
      </p:pic>
    </p:spTree>
    <p:extLst>
      <p:ext uri="{BB962C8B-B14F-4D97-AF65-F5344CB8AC3E}">
        <p14:creationId xmlns:p14="http://schemas.microsoft.com/office/powerpoint/2010/main" val="2461236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Sunflower – Bow Island,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This giant sunflower was built as part of a contest</a:t>
            </a:r>
            <a:r>
              <a:rPr lang="en-US" dirty="0">
                <a:solidFill>
                  <a:srgbClr val="000000"/>
                </a:solidFill>
                <a:latin typeface="Verdana"/>
                <a:ea typeface="Verdana"/>
                <a:cs typeface="Poppins"/>
              </a:rPr>
              <a:t>. It is said it can withstand winds of over 100 km/h. It's 30 feet tall and it weighs a ton.</a:t>
            </a:r>
            <a:endParaRPr lang="en-US" dirty="0"/>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Tallest Sunflower of Bow Island, Alberta">
            <a:extLst>
              <a:ext uri="{FF2B5EF4-FFF2-40B4-BE49-F238E27FC236}">
                <a16:creationId xmlns:a16="http://schemas.microsoft.com/office/drawing/2014/main" id="{CD9B7509-6412-093E-9983-CCC2F99AC6C5}"/>
              </a:ext>
            </a:extLst>
          </p:cNvPr>
          <p:cNvPicPr>
            <a:picLocks noChangeAspect="1"/>
          </p:cNvPicPr>
          <p:nvPr/>
        </p:nvPicPr>
        <p:blipFill>
          <a:blip r:embed="rId2"/>
          <a:stretch>
            <a:fillRect/>
          </a:stretch>
        </p:blipFill>
        <p:spPr>
          <a:xfrm>
            <a:off x="104321" y="3782786"/>
            <a:ext cx="3683000" cy="2648858"/>
          </a:xfrm>
          <a:prstGeom prst="rect">
            <a:avLst/>
          </a:prstGeom>
        </p:spPr>
      </p:pic>
    </p:spTree>
    <p:extLst>
      <p:ext uri="{BB962C8B-B14F-4D97-AF65-F5344CB8AC3E}">
        <p14:creationId xmlns:p14="http://schemas.microsoft.com/office/powerpoint/2010/main" val="1928264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Okotoks Erratic – Hwy 7w Okotoks,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Visible from considerable distance across the relatively flat terrain of the prairie landscape, ‘Big Rock’ </a:t>
            </a:r>
            <a:r>
              <a:rPr lang="en-US" dirty="0">
                <a:solidFill>
                  <a:srgbClr val="000000"/>
                </a:solidFill>
                <a:latin typeface="Verdana"/>
                <a:ea typeface="Verdana"/>
                <a:cs typeface="Poppins"/>
              </a:rPr>
              <a:t>is an enormous glacial erratic. The 16,500-tonne rock was from a mountain range in Jasper National Park. It was transported far from its mountainous place of origin by a rockslide, then by a glacial sheet of ice between 10,000 to 30,000 years ago to its present-day location just west of the Town of Okotoks.</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13" name="Picture 12" descr="Signs at Okotoks">
            <a:extLst>
              <a:ext uri="{FF2B5EF4-FFF2-40B4-BE49-F238E27FC236}">
                <a16:creationId xmlns:a16="http://schemas.microsoft.com/office/drawing/2014/main" id="{68C88491-896F-6136-85D6-C936B5C62650}"/>
              </a:ext>
            </a:extLst>
          </p:cNvPr>
          <p:cNvPicPr>
            <a:picLocks noChangeAspect="1"/>
          </p:cNvPicPr>
          <p:nvPr/>
        </p:nvPicPr>
        <p:blipFill>
          <a:blip r:embed="rId2"/>
          <a:stretch>
            <a:fillRect/>
          </a:stretch>
        </p:blipFill>
        <p:spPr>
          <a:xfrm>
            <a:off x="2529114" y="5605688"/>
            <a:ext cx="1926773" cy="1171122"/>
          </a:xfrm>
          <a:prstGeom prst="rect">
            <a:avLst/>
          </a:prstGeom>
        </p:spPr>
      </p:pic>
    </p:spTree>
    <p:extLst>
      <p:ext uri="{BB962C8B-B14F-4D97-AF65-F5344CB8AC3E}">
        <p14:creationId xmlns:p14="http://schemas.microsoft.com/office/powerpoint/2010/main" val="1262812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Black Diamond – 301 Centre Ave W, Diamond Valley, AB </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The</a:t>
            </a:r>
            <a:r>
              <a:rPr lang="en-US" dirty="0">
                <a:solidFill>
                  <a:srgbClr val="000000"/>
                </a:solidFill>
                <a:latin typeface="Verdana"/>
                <a:ea typeface="Verdana"/>
                <a:cs typeface="Poppins"/>
              </a:rPr>
              <a:t> towns </a:t>
            </a:r>
            <a:r>
              <a:rPr lang="en-US" dirty="0">
                <a:solidFill>
                  <a:srgbClr val="000000"/>
                </a:solidFill>
                <a:latin typeface="Verdana"/>
                <a:ea typeface="Verdana"/>
                <a:cs typeface="Arial"/>
              </a:rPr>
              <a:t>of Turner Valley and Black Diamond merged in 2023 to become Diamond</a:t>
            </a:r>
            <a:r>
              <a:rPr lang="en-US" dirty="0">
                <a:solidFill>
                  <a:srgbClr val="000000"/>
                </a:solidFill>
                <a:latin typeface="Verdana"/>
                <a:ea typeface="Verdana"/>
                <a:cs typeface="Poppins"/>
              </a:rPr>
              <a:t> Valley. The Black Diamond is located in front of the Black Diamond Municipal Offices on the south side of Hwy 22 and 2nd Street NW.</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Photo Gallery • World's Largest Black Diamond Before">
            <a:extLst>
              <a:ext uri="{FF2B5EF4-FFF2-40B4-BE49-F238E27FC236}">
                <a16:creationId xmlns:a16="http://schemas.microsoft.com/office/drawing/2014/main" id="{FF8973B9-86B3-F07F-D1A0-A2F0E64B09AB}"/>
              </a:ext>
            </a:extLst>
          </p:cNvPr>
          <p:cNvPicPr>
            <a:picLocks noChangeAspect="1"/>
          </p:cNvPicPr>
          <p:nvPr/>
        </p:nvPicPr>
        <p:blipFill>
          <a:blip r:embed="rId2"/>
          <a:stretch>
            <a:fillRect/>
          </a:stretch>
        </p:blipFill>
        <p:spPr>
          <a:xfrm>
            <a:off x="1274762" y="4245428"/>
            <a:ext cx="1877333" cy="2358572"/>
          </a:xfrm>
          <a:prstGeom prst="rect">
            <a:avLst/>
          </a:prstGeom>
        </p:spPr>
      </p:pic>
    </p:spTree>
    <p:extLst>
      <p:ext uri="{BB962C8B-B14F-4D97-AF65-F5344CB8AC3E}">
        <p14:creationId xmlns:p14="http://schemas.microsoft.com/office/powerpoint/2010/main" val="2359162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Centennial Clock Tower – 101 Railway Ave Oyen, Alberta</a:t>
            </a:r>
            <a:endParaRPr lang="en-US" dirty="0">
              <a:solidFill>
                <a:schemeClr val="bg1"/>
              </a:solidFill>
              <a:ea typeface="+mj-lt"/>
              <a:cs typeface="+mj-lt"/>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For its 100th </a:t>
            </a:r>
            <a:r>
              <a:rPr lang="en-US" dirty="0">
                <a:solidFill>
                  <a:srgbClr val="000000"/>
                </a:solidFill>
                <a:latin typeface="Verdana"/>
                <a:ea typeface="Verdana"/>
                <a:cs typeface="Poppins"/>
              </a:rPr>
              <a:t>birthday, Oyen</a:t>
            </a:r>
            <a:r>
              <a:rPr lang="en-US" dirty="0">
                <a:solidFill>
                  <a:srgbClr val="000000"/>
                </a:solidFill>
                <a:latin typeface="Verdana"/>
                <a:ea typeface="Verdana"/>
                <a:cs typeface="Arial"/>
              </a:rPr>
              <a:t> celebrated by giving the town </a:t>
            </a:r>
            <a:r>
              <a:rPr lang="en-US" dirty="0">
                <a:solidFill>
                  <a:srgbClr val="000000"/>
                </a:solidFill>
                <a:latin typeface="Verdana"/>
                <a:ea typeface="Verdana"/>
                <a:cs typeface="Poppins"/>
              </a:rPr>
              <a:t>the perfect gift: a wristwatch. It stands where the train station and grain elevators once stood, memorializing the history that is still so integral to Oyen’s history.</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Image result for oyen alberta centennial clock">
            <a:extLst>
              <a:ext uri="{FF2B5EF4-FFF2-40B4-BE49-F238E27FC236}">
                <a16:creationId xmlns:a16="http://schemas.microsoft.com/office/drawing/2014/main" id="{8D5C90A3-7CE8-18E7-11D4-4BEF2716AFCE}"/>
              </a:ext>
            </a:extLst>
          </p:cNvPr>
          <p:cNvPicPr>
            <a:picLocks noChangeAspect="1"/>
          </p:cNvPicPr>
          <p:nvPr/>
        </p:nvPicPr>
        <p:blipFill>
          <a:blip r:embed="rId2"/>
          <a:stretch>
            <a:fillRect/>
          </a:stretch>
        </p:blipFill>
        <p:spPr>
          <a:xfrm>
            <a:off x="102280" y="4271055"/>
            <a:ext cx="3233510" cy="2416174"/>
          </a:xfrm>
          <a:prstGeom prst="rect">
            <a:avLst/>
          </a:prstGeom>
        </p:spPr>
      </p:pic>
    </p:spTree>
    <p:extLst>
      <p:ext uri="{BB962C8B-B14F-4D97-AF65-F5344CB8AC3E}">
        <p14:creationId xmlns:p14="http://schemas.microsoft.com/office/powerpoint/2010/main" val="1805993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Crown – Coronation - 5221 Municipal Rd Coronation,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Built in the early 2000s</a:t>
            </a:r>
            <a:r>
              <a:rPr lang="en-US" dirty="0">
                <a:solidFill>
                  <a:srgbClr val="000000"/>
                </a:solidFill>
                <a:latin typeface="Verdana"/>
                <a:ea typeface="Verdana"/>
                <a:cs typeface="Poppins"/>
              </a:rPr>
              <a:t>, </a:t>
            </a:r>
            <a:r>
              <a:rPr lang="en-US" dirty="0">
                <a:solidFill>
                  <a:srgbClr val="000000"/>
                </a:solidFill>
                <a:latin typeface="Verdana"/>
                <a:ea typeface="Verdana"/>
                <a:cs typeface="Arial"/>
              </a:rPr>
              <a:t>the Coronation Crown is something</a:t>
            </a:r>
            <a:r>
              <a:rPr lang="en-US" dirty="0">
                <a:solidFill>
                  <a:srgbClr val="000000"/>
                </a:solidFill>
                <a:latin typeface="Verdana"/>
                <a:ea typeface="Verdana"/>
                <a:cs typeface="Poppins"/>
              </a:rPr>
              <a:t> to behold in the daylight. But for the fullest impact, visit in the evening when the embedded lights outline its shape in the night.</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Image result for crown coronation alberta">
            <a:extLst>
              <a:ext uri="{FF2B5EF4-FFF2-40B4-BE49-F238E27FC236}">
                <a16:creationId xmlns:a16="http://schemas.microsoft.com/office/drawing/2014/main" id="{F375499D-426F-4560-D767-ECCA9D6F1958}"/>
              </a:ext>
            </a:extLst>
          </p:cNvPr>
          <p:cNvPicPr>
            <a:picLocks noChangeAspect="1"/>
          </p:cNvPicPr>
          <p:nvPr/>
        </p:nvPicPr>
        <p:blipFill>
          <a:blip r:embed="rId2"/>
          <a:srcRect l="10075" t="9267" r="10542" b="10458"/>
          <a:stretch/>
        </p:blipFill>
        <p:spPr>
          <a:xfrm>
            <a:off x="177235" y="4050392"/>
            <a:ext cx="4245888" cy="2550315"/>
          </a:xfrm>
          <a:prstGeom prst="rect">
            <a:avLst/>
          </a:prstGeom>
        </p:spPr>
      </p:pic>
    </p:spTree>
    <p:extLst>
      <p:ext uri="{BB962C8B-B14F-4D97-AF65-F5344CB8AC3E}">
        <p14:creationId xmlns:p14="http://schemas.microsoft.com/office/powerpoint/2010/main" val="3756229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Giant Cactus – 13527 AB-9, Hanna, AB </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Not much to say, its 50 feet tall and located at the intersection of Highway 9 and 36 South in Alberta</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Cactus Corner Truck Stop &amp; Cafe, Hanna - Restaurant Reviews &amp; Photos - TripAdvisor">
            <a:extLst>
              <a:ext uri="{FF2B5EF4-FFF2-40B4-BE49-F238E27FC236}">
                <a16:creationId xmlns:a16="http://schemas.microsoft.com/office/drawing/2014/main" id="{6EBF8968-1CD5-F7CC-07BB-229B5EDD1A91}"/>
              </a:ext>
            </a:extLst>
          </p:cNvPr>
          <p:cNvPicPr>
            <a:picLocks noChangeAspect="1"/>
          </p:cNvPicPr>
          <p:nvPr/>
        </p:nvPicPr>
        <p:blipFill>
          <a:blip r:embed="rId2"/>
          <a:stretch>
            <a:fillRect/>
          </a:stretch>
        </p:blipFill>
        <p:spPr>
          <a:xfrm>
            <a:off x="102054" y="3621088"/>
            <a:ext cx="2172608" cy="2827112"/>
          </a:xfrm>
          <a:prstGeom prst="rect">
            <a:avLst/>
          </a:prstGeom>
        </p:spPr>
      </p:pic>
    </p:spTree>
    <p:extLst>
      <p:ext uri="{BB962C8B-B14F-4D97-AF65-F5344CB8AC3E}">
        <p14:creationId xmlns:p14="http://schemas.microsoft.com/office/powerpoint/2010/main" val="649350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World’s Largest goose – 601 Palliser Trail Hanna,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Hanna’s giant goose is bigger than Nickelback (Hanna’s other claim to fame)</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A statue of a goose with wings spread&#10;&#10;Description automatically generated">
            <a:extLst>
              <a:ext uri="{FF2B5EF4-FFF2-40B4-BE49-F238E27FC236}">
                <a16:creationId xmlns:a16="http://schemas.microsoft.com/office/drawing/2014/main" id="{24E29A9F-D81C-4CC9-F59D-6775619F9666}"/>
              </a:ext>
            </a:extLst>
          </p:cNvPr>
          <p:cNvPicPr>
            <a:picLocks noChangeAspect="1"/>
          </p:cNvPicPr>
          <p:nvPr/>
        </p:nvPicPr>
        <p:blipFill>
          <a:blip r:embed="rId2"/>
          <a:srcRect r="4485" b="3353"/>
          <a:stretch/>
        </p:blipFill>
        <p:spPr>
          <a:xfrm>
            <a:off x="206829" y="3678477"/>
            <a:ext cx="3278660" cy="2840562"/>
          </a:xfrm>
          <a:prstGeom prst="rect">
            <a:avLst/>
          </a:prstGeom>
        </p:spPr>
      </p:pic>
    </p:spTree>
    <p:extLst>
      <p:ext uri="{BB962C8B-B14F-4D97-AF65-F5344CB8AC3E}">
        <p14:creationId xmlns:p14="http://schemas.microsoft.com/office/powerpoint/2010/main" val="723826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a:solidFill>
                  <a:schemeClr val="bg1"/>
                </a:solidFill>
                <a:ea typeface="+mj-lt"/>
                <a:cs typeface="+mj-lt"/>
              </a:rPr>
              <a:t>Giant Golf Tee – AB-21 Trochu, Alberta</a:t>
            </a:r>
            <a:endParaRPr lang="en-US"/>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The town of Trochu won their 40 foot golf tee in a contest! It’s located at the town’s golf course and visible from Highway 21.</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Giant Golf Tee in Trochu">
            <a:extLst>
              <a:ext uri="{FF2B5EF4-FFF2-40B4-BE49-F238E27FC236}">
                <a16:creationId xmlns:a16="http://schemas.microsoft.com/office/drawing/2014/main" id="{473A5C8F-38E5-EE9D-E457-32771D35EE52}"/>
              </a:ext>
            </a:extLst>
          </p:cNvPr>
          <p:cNvPicPr>
            <a:picLocks noChangeAspect="1"/>
          </p:cNvPicPr>
          <p:nvPr/>
        </p:nvPicPr>
        <p:blipFill>
          <a:blip r:embed="rId2"/>
          <a:stretch>
            <a:fillRect/>
          </a:stretch>
        </p:blipFill>
        <p:spPr>
          <a:xfrm>
            <a:off x="206830" y="3577769"/>
            <a:ext cx="2226129" cy="3013531"/>
          </a:xfrm>
          <a:prstGeom prst="rect">
            <a:avLst/>
          </a:prstGeom>
        </p:spPr>
      </p:pic>
    </p:spTree>
    <p:extLst>
      <p:ext uri="{BB962C8B-B14F-4D97-AF65-F5344CB8AC3E}">
        <p14:creationId xmlns:p14="http://schemas.microsoft.com/office/powerpoint/2010/main" val="282184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br>
              <a:rPr lang="en-US" sz="4900" dirty="0">
                <a:solidFill>
                  <a:schemeClr val="bg1"/>
                </a:solidFill>
                <a:ea typeface="+mj-lt"/>
                <a:cs typeface="+mj-lt"/>
              </a:rPr>
            </a:br>
            <a:br>
              <a:rPr lang="en-US" sz="4900" dirty="0">
                <a:ea typeface="+mj-lt"/>
                <a:cs typeface="+mj-lt"/>
              </a:rPr>
            </a:br>
            <a:r>
              <a:rPr lang="en-US" sz="4900" dirty="0">
                <a:solidFill>
                  <a:schemeClr val="bg1"/>
                </a:solidFill>
                <a:ea typeface="+mj-lt"/>
                <a:cs typeface="+mj-lt"/>
              </a:rPr>
              <a:t>Star Trek Transporter - 225 Centre St., Vulcan, Alberta</a:t>
            </a:r>
            <a:endParaRPr lang="en-US" dirty="0">
              <a:solidFill>
                <a:schemeClr val="bg1"/>
              </a:solidFill>
            </a:endParaRPr>
          </a:p>
          <a:p>
            <a:endParaRPr lang="en-US" sz="4900" dirty="0">
              <a:solidFill>
                <a:schemeClr val="bg1"/>
              </a:solidFill>
            </a:endParaRPr>
          </a:p>
          <a:p>
            <a:endParaRPr lang="en-US" sz="4900" dirty="0">
              <a:solidFill>
                <a:schemeClr val="bg1"/>
              </a:solidFill>
              <a:latin typeface="Sitka Banner"/>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 two-person Star Trek transporter, set into the short alley next to a downtown building, is an irresistible photo-op temptation for Trekkies.</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11" name="Picture 10" descr="Star Trek transporter photo op in an alley.">
            <a:extLst>
              <a:ext uri="{FF2B5EF4-FFF2-40B4-BE49-F238E27FC236}">
                <a16:creationId xmlns:a16="http://schemas.microsoft.com/office/drawing/2014/main" id="{E0A54C00-8BF2-4B41-48B4-78F230741156}"/>
              </a:ext>
            </a:extLst>
          </p:cNvPr>
          <p:cNvPicPr>
            <a:picLocks noChangeAspect="1"/>
          </p:cNvPicPr>
          <p:nvPr/>
        </p:nvPicPr>
        <p:blipFill>
          <a:blip r:embed="rId2"/>
          <a:stretch>
            <a:fillRect/>
          </a:stretch>
        </p:blipFill>
        <p:spPr>
          <a:xfrm>
            <a:off x="163286" y="3610428"/>
            <a:ext cx="2140857" cy="2993571"/>
          </a:xfrm>
          <a:prstGeom prst="rect">
            <a:avLst/>
          </a:prstGeom>
        </p:spPr>
      </p:pic>
    </p:spTree>
    <p:extLst>
      <p:ext uri="{BB962C8B-B14F-4D97-AF65-F5344CB8AC3E}">
        <p14:creationId xmlns:p14="http://schemas.microsoft.com/office/powerpoint/2010/main" val="2022484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Paul Bunyan’s Bowling Ball – 5009 </a:t>
            </a:r>
            <a:r>
              <a:rPr lang="en-US" sz="4900" i="0" dirty="0" err="1">
                <a:solidFill>
                  <a:schemeClr val="bg1"/>
                </a:solidFill>
                <a:ea typeface="+mj-lt"/>
                <a:cs typeface="+mj-lt"/>
              </a:rPr>
              <a:t>Weycan</a:t>
            </a:r>
            <a:r>
              <a:rPr lang="en-US" sz="4900" i="0" dirty="0">
                <a:solidFill>
                  <a:schemeClr val="bg1"/>
                </a:solidFill>
                <a:ea typeface="+mj-lt"/>
                <a:cs typeface="+mj-lt"/>
              </a:rPr>
              <a:t> Dr, Drayton Valley</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While it looks like concrete in photos, the “bowling ball” is natural! This boulder was dug out of from Anderson’s Sand &amp; Gravel. It was a product of nature and it was this spherical when they pulled it out! It weighs 36, 650 </a:t>
            </a:r>
            <a:r>
              <a:rPr lang="en-US" dirty="0" err="1">
                <a:solidFill>
                  <a:srgbClr val="000000"/>
                </a:solidFill>
                <a:latin typeface="Verdana"/>
                <a:ea typeface="Verdana"/>
                <a:cs typeface="Arial"/>
              </a:rPr>
              <a:t>Ibs</a:t>
            </a:r>
            <a:r>
              <a:rPr lang="en-US" dirty="0">
                <a:solidFill>
                  <a:srgbClr val="000000"/>
                </a:solidFill>
                <a:latin typeface="Verdana"/>
                <a:ea typeface="Verdana"/>
                <a:cs typeface="Arial"/>
              </a:rPr>
              <a:t> (16, 583 Kg).</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Picture 3" descr="A large stone ball in front of a sign&#10;&#10;Description automatically generated">
            <a:extLst>
              <a:ext uri="{FF2B5EF4-FFF2-40B4-BE49-F238E27FC236}">
                <a16:creationId xmlns:a16="http://schemas.microsoft.com/office/drawing/2014/main" id="{6468FC72-1050-9AE4-6A88-BA0D265C3930}"/>
              </a:ext>
            </a:extLst>
          </p:cNvPr>
          <p:cNvPicPr>
            <a:picLocks noChangeAspect="1"/>
          </p:cNvPicPr>
          <p:nvPr/>
        </p:nvPicPr>
        <p:blipFill>
          <a:blip r:embed="rId2"/>
          <a:srcRect r="4585" b="6437"/>
          <a:stretch/>
        </p:blipFill>
        <p:spPr>
          <a:xfrm>
            <a:off x="105374" y="4657270"/>
            <a:ext cx="3082278" cy="2022305"/>
          </a:xfrm>
          <a:prstGeom prst="rect">
            <a:avLst/>
          </a:prstGeom>
        </p:spPr>
      </p:pic>
    </p:spTree>
    <p:extLst>
      <p:ext uri="{BB962C8B-B14F-4D97-AF65-F5344CB8AC3E}">
        <p14:creationId xmlns:p14="http://schemas.microsoft.com/office/powerpoint/2010/main" val="4177747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a:bodyPr>
          <a:lstStyle/>
          <a:p>
            <a:r>
              <a:rPr lang="en-US" sz="4900" i="0" dirty="0">
                <a:solidFill>
                  <a:schemeClr val="bg1"/>
                </a:solidFill>
                <a:ea typeface="+mj-lt"/>
                <a:cs typeface="+mj-lt"/>
              </a:rPr>
              <a:t>Thor - 4912 Hankin St Thorsby, Alberta</a:t>
            </a:r>
            <a:endParaRPr lang="en-US" dirty="0">
              <a:solidFill>
                <a:schemeClr val="bg1"/>
              </a:solidFill>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04287" y="2284186"/>
            <a:ext cx="44329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cs typeface="Arial"/>
              </a:rPr>
              <a:t>The newest roadside attraction in Alberta deserves top billing in the central region! Unveiled on Sept 7th, 2024, this statue of the god of thunder is emblematic of the town’s name. Named by two Swedish settlers in the early 1900s, Thorsby translated from Swedish means Thor’s Town.</a:t>
            </a:r>
            <a:endParaRPr lang="en-US" dirty="0"/>
          </a:p>
          <a:p>
            <a:endParaRPr lang="en-US" dirty="0">
              <a:latin typeface="Verdana"/>
              <a:ea typeface="Verdana"/>
              <a:cs typeface="Poppins"/>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a:p>
            <a:endParaRPr lang="en-US" dirty="0">
              <a:latin typeface="Verdana"/>
              <a:ea typeface="Verdana"/>
            </a:endParaRPr>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A statue of a person with a hammer&#10;&#10;Description automatically generated">
            <a:extLst>
              <a:ext uri="{FF2B5EF4-FFF2-40B4-BE49-F238E27FC236}">
                <a16:creationId xmlns:a16="http://schemas.microsoft.com/office/drawing/2014/main" id="{14FA5F6D-401E-9DC8-370F-DE6314EE37AA}"/>
              </a:ext>
            </a:extLst>
          </p:cNvPr>
          <p:cNvPicPr>
            <a:picLocks noChangeAspect="1"/>
          </p:cNvPicPr>
          <p:nvPr/>
        </p:nvPicPr>
        <p:blipFill>
          <a:blip r:embed="rId2"/>
          <a:stretch>
            <a:fillRect/>
          </a:stretch>
        </p:blipFill>
        <p:spPr>
          <a:xfrm>
            <a:off x="217713" y="4825999"/>
            <a:ext cx="1306288" cy="2032000"/>
          </a:xfrm>
          <a:prstGeom prst="rect">
            <a:avLst/>
          </a:prstGeom>
        </p:spPr>
      </p:pic>
    </p:spTree>
    <p:extLst>
      <p:ext uri="{BB962C8B-B14F-4D97-AF65-F5344CB8AC3E}">
        <p14:creationId xmlns:p14="http://schemas.microsoft.com/office/powerpoint/2010/main" val="246898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br>
              <a:rPr lang="en-US" sz="4900" dirty="0">
                <a:solidFill>
                  <a:schemeClr val="bg1"/>
                </a:solidFill>
                <a:ea typeface="+mj-lt"/>
                <a:cs typeface="+mj-lt"/>
              </a:rPr>
            </a:br>
            <a:br>
              <a:rPr lang="en-US" sz="4900" dirty="0">
                <a:ea typeface="+mj-lt"/>
                <a:cs typeface="+mj-lt"/>
              </a:rPr>
            </a:br>
            <a:br>
              <a:rPr lang="en-US" sz="4900" dirty="0">
                <a:ea typeface="+mj-lt"/>
                <a:cs typeface="+mj-lt"/>
              </a:rPr>
            </a:br>
            <a:r>
              <a:rPr lang="en-US" sz="4900" dirty="0">
                <a:solidFill>
                  <a:schemeClr val="bg1"/>
                </a:solidFill>
                <a:ea typeface="+mj-lt"/>
                <a:cs typeface="+mj-lt"/>
              </a:rPr>
              <a:t>Starship Enterprise - Service Rd, Vulcan, Alberta</a:t>
            </a:r>
            <a:endParaRPr lang="en-US" dirty="0">
              <a:solidFill>
                <a:schemeClr val="bg1"/>
              </a:solidFill>
              <a:ea typeface="+mj-lt"/>
              <a:cs typeface="+mj-lt"/>
            </a:endParaRPr>
          </a:p>
          <a:p>
            <a:endParaRPr lang="en-US" sz="4900" dirty="0">
              <a:ea typeface="+mj-lt"/>
              <a:cs typeface="+mj-lt"/>
            </a:endParaRPr>
          </a:p>
          <a:p>
            <a:endParaRPr lang="en-US" sz="4900" dirty="0">
              <a:solidFill>
                <a:schemeClr val="bg1"/>
              </a:solidFill>
            </a:endParaRPr>
          </a:p>
          <a:p>
            <a:endParaRPr lang="en-US" sz="4900" dirty="0">
              <a:solidFill>
                <a:schemeClr val="bg1"/>
              </a:solidFill>
              <a:latin typeface="Sitka Banner"/>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A large, impressive replica of the original series Enterprise with its own unique service number. A plaque on the ship -- in English, Vulcan, and Klingon -- explains why it's here.</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4" name="Content Placeholder 8" descr="Starship Enterprise replica.">
            <a:extLst>
              <a:ext uri="{FF2B5EF4-FFF2-40B4-BE49-F238E27FC236}">
                <a16:creationId xmlns:a16="http://schemas.microsoft.com/office/drawing/2014/main" id="{144B75B8-DD93-5C1B-C195-15A370686492}"/>
              </a:ext>
            </a:extLst>
          </p:cNvPr>
          <p:cNvPicPr>
            <a:picLocks noChangeAspect="1"/>
          </p:cNvPicPr>
          <p:nvPr/>
        </p:nvPicPr>
        <p:blipFill>
          <a:blip r:embed="rId2"/>
          <a:stretch>
            <a:fillRect/>
          </a:stretch>
        </p:blipFill>
        <p:spPr>
          <a:xfrm>
            <a:off x="79538" y="4594624"/>
            <a:ext cx="2667000" cy="2000250"/>
          </a:xfrm>
          <a:prstGeom prst="rect">
            <a:avLst/>
          </a:prstGeom>
        </p:spPr>
      </p:pic>
    </p:spTree>
    <p:extLst>
      <p:ext uri="{BB962C8B-B14F-4D97-AF65-F5344CB8AC3E}">
        <p14:creationId xmlns:p14="http://schemas.microsoft.com/office/powerpoint/2010/main" val="77147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6871D-1900-8F77-FD25-A230A87DF733}"/>
              </a:ext>
            </a:extLst>
          </p:cNvPr>
          <p:cNvSpPr>
            <a:spLocks noGrp="1"/>
          </p:cNvSpPr>
          <p:nvPr>
            <p:ph type="title"/>
          </p:nvPr>
        </p:nvSpPr>
        <p:spPr>
          <a:xfrm>
            <a:off x="758952" y="252475"/>
            <a:ext cx="10671048" cy="1554480"/>
          </a:xfrm>
        </p:spPr>
        <p:txBody>
          <a:bodyPr anchor="ctr">
            <a:normAutofit fontScale="90000"/>
          </a:bodyPr>
          <a:lstStyle/>
          <a:p>
            <a:br>
              <a:rPr lang="en-US" sz="4900" dirty="0">
                <a:solidFill>
                  <a:schemeClr val="bg1"/>
                </a:solidFill>
                <a:ea typeface="+mj-lt"/>
                <a:cs typeface="+mj-lt"/>
              </a:rPr>
            </a:br>
            <a:br>
              <a:rPr lang="en-US" sz="4900" dirty="0">
                <a:solidFill>
                  <a:schemeClr val="bg1"/>
                </a:solidFill>
                <a:ea typeface="+mj-lt"/>
                <a:cs typeface="+mj-lt"/>
              </a:rPr>
            </a:br>
            <a:br>
              <a:rPr lang="en-US" sz="4900" dirty="0">
                <a:solidFill>
                  <a:schemeClr val="bg1"/>
                </a:solidFill>
                <a:ea typeface="+mj-lt"/>
                <a:cs typeface="+mj-lt"/>
              </a:rPr>
            </a:br>
            <a:br>
              <a:rPr lang="en-US" sz="4900" dirty="0">
                <a:ea typeface="+mj-lt"/>
                <a:cs typeface="+mj-lt"/>
              </a:rPr>
            </a:br>
            <a:r>
              <a:rPr lang="en-US" sz="4900" dirty="0">
                <a:solidFill>
                  <a:schemeClr val="bg1"/>
                </a:solidFill>
                <a:ea typeface="+mj-lt"/>
                <a:cs typeface="+mj-lt"/>
              </a:rPr>
              <a:t>Star Trek Doctors Mural - 220 Centre St., Vulcan, Alberta,</a:t>
            </a:r>
            <a:endParaRPr lang="en-US" dirty="0">
              <a:solidFill>
                <a:schemeClr val="bg1"/>
              </a:solidFill>
              <a:ea typeface="+mj-lt"/>
              <a:cs typeface="+mj-lt"/>
            </a:endParaRPr>
          </a:p>
          <a:p>
            <a:endParaRPr lang="en-US" sz="4900" dirty="0">
              <a:ea typeface="+mj-lt"/>
              <a:cs typeface="+mj-lt"/>
            </a:endParaRPr>
          </a:p>
          <a:p>
            <a:endParaRPr lang="en-US" sz="4900" dirty="0">
              <a:ea typeface="+mj-lt"/>
              <a:cs typeface="+mj-lt"/>
            </a:endParaRPr>
          </a:p>
          <a:p>
            <a:endParaRPr lang="en-US" sz="4900" dirty="0">
              <a:solidFill>
                <a:schemeClr val="bg1"/>
              </a:solidFill>
            </a:endParaRPr>
          </a:p>
          <a:p>
            <a:endParaRPr lang="en-US" sz="4900" dirty="0">
              <a:solidFill>
                <a:schemeClr val="bg1"/>
              </a:solidFill>
              <a:latin typeface="Sitka Banner"/>
              <a:ea typeface="Verdana"/>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18366A3E-5448-2919-7E9C-18A09FCA643E}"/>
              </a:ext>
            </a:extLst>
          </p:cNvPr>
          <p:cNvSpPr txBox="1"/>
          <p:nvPr/>
        </p:nvSpPr>
        <p:spPr>
          <a:xfrm>
            <a:off x="-1814" y="2284186"/>
            <a:ext cx="46209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Verdana"/>
                <a:ea typeface="Verdana"/>
              </a:rPr>
              <a:t>The faces of the Star Fleet doctors from various Star Trek TV series diagnose you from one large outdoor mural.</a:t>
            </a:r>
            <a:endParaRPr lang="en-US" dirty="0"/>
          </a:p>
        </p:txBody>
      </p:sp>
      <p:sp>
        <p:nvSpPr>
          <p:cNvPr id="9" name="Content Placeholder 8">
            <a:extLst>
              <a:ext uri="{FF2B5EF4-FFF2-40B4-BE49-F238E27FC236}">
                <a16:creationId xmlns:a16="http://schemas.microsoft.com/office/drawing/2014/main" id="{870A1F30-00B3-7A39-C206-F645AB16A362}"/>
              </a:ext>
            </a:extLst>
          </p:cNvPr>
          <p:cNvSpPr>
            <a:spLocks noGrp="1"/>
          </p:cNvSpPr>
          <p:nvPr>
            <p:ph idx="1"/>
          </p:nvPr>
        </p:nvSpPr>
        <p:spPr>
          <a:xfrm>
            <a:off x="4613149" y="2809093"/>
            <a:ext cx="7170637" cy="3874952"/>
          </a:xfrm>
        </p:spPr>
        <p:txBody>
          <a:bodyPr/>
          <a:lstStyle/>
          <a:p>
            <a:endParaRPr lang="en-US" dirty="0"/>
          </a:p>
        </p:txBody>
      </p:sp>
      <p:sp>
        <p:nvSpPr>
          <p:cNvPr id="15" name="TextBox 14">
            <a:extLst>
              <a:ext uri="{FF2B5EF4-FFF2-40B4-BE49-F238E27FC236}">
                <a16:creationId xmlns:a16="http://schemas.microsoft.com/office/drawing/2014/main" id="{B299AAAE-2FBC-122A-24B4-87ECF1E894A8}"/>
              </a:ext>
            </a:extLst>
          </p:cNvPr>
          <p:cNvSpPr txBox="1"/>
          <p:nvPr/>
        </p:nvSpPr>
        <p:spPr>
          <a:xfrm>
            <a:off x="4720441" y="2424545"/>
            <a:ext cx="3216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Add Photo Below</a:t>
            </a:r>
          </a:p>
        </p:txBody>
      </p:sp>
      <p:pic>
        <p:nvPicPr>
          <p:cNvPr id="5" name="Picture 4" descr="Star Trek doctors mural.">
            <a:extLst>
              <a:ext uri="{FF2B5EF4-FFF2-40B4-BE49-F238E27FC236}">
                <a16:creationId xmlns:a16="http://schemas.microsoft.com/office/drawing/2014/main" id="{8291B815-A401-78A2-4574-F448DEA52505}"/>
              </a:ext>
            </a:extLst>
          </p:cNvPr>
          <p:cNvPicPr>
            <a:picLocks noChangeAspect="1"/>
          </p:cNvPicPr>
          <p:nvPr/>
        </p:nvPicPr>
        <p:blipFill>
          <a:blip r:embed="rId2"/>
          <a:stretch>
            <a:fillRect/>
          </a:stretch>
        </p:blipFill>
        <p:spPr>
          <a:xfrm>
            <a:off x="145143" y="4583339"/>
            <a:ext cx="4327072" cy="2090965"/>
          </a:xfrm>
          <a:prstGeom prst="rect">
            <a:avLst/>
          </a:prstGeom>
        </p:spPr>
      </p:pic>
    </p:spTree>
    <p:extLst>
      <p:ext uri="{BB962C8B-B14F-4D97-AF65-F5344CB8AC3E}">
        <p14:creationId xmlns:p14="http://schemas.microsoft.com/office/powerpoint/2010/main" val="1626922050"/>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emplate>office theme</Template>
  <TotalTime>7</TotalTime>
  <Words>4112</Words>
  <Application>Microsoft Office PowerPoint</Application>
  <PresentationFormat>Widescreen</PresentationFormat>
  <Paragraphs>317</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Avenir Next LT Pro</vt:lpstr>
      <vt:lpstr>Sitka Banner</vt:lpstr>
      <vt:lpstr>Verdana</vt:lpstr>
      <vt:lpstr>HeadlinesVTI</vt:lpstr>
      <vt:lpstr>Alberta Discovery Tour 2025 </vt:lpstr>
      <vt:lpstr>How to play:  1) During the 2025 riding season, explore Alberta and visit each of the listed road side attractions. 2) For proof of visit, take a picture of the attraction with your motorcycle or yourself in riding gear along attraction. 3)The addresses are approximate, If you cannot find it , seek guidance from a local. 4) Save the Power point file to your computer and add the picture to the appropriate slide. 5) To add pictures to the PP, save them in a folder. Then on the slide,    click on the circled icon,                Pick the folder where the photo is located and then click the picture to add. Also, a photo can be dragged from folder to the photo box in slide on power point. </vt:lpstr>
      <vt:lpstr>How to play continued:  6) Update the tracking slide #4 so you can track your progress. 7) At the end of the season, we will ask for your passport to be emailed back. 8) The top 3 explorers will be presented  prizes at the year-end BBQ </vt:lpstr>
      <vt:lpstr>Alberta Discovery Tour 2025 </vt:lpstr>
      <vt:lpstr>Uniroyal Gal 5705 64 St, Taber, AB </vt:lpstr>
      <vt:lpstr>Giant Corn Stock - 4712 50 St, Taber, AB  </vt:lpstr>
      <vt:lpstr>  Star Trek Transporter - 225 Centre St., Vulcan, Alberta  </vt:lpstr>
      <vt:lpstr>   Starship Enterprise - Service Rd, Vulcan, Alberta   </vt:lpstr>
      <vt:lpstr>    Star Trek Doctors Mural - 220 Centre St., Vulcan, Alberta,    </vt:lpstr>
      <vt:lpstr>   Giant Cowboy Statue - 61 E. Lake Ave., Airdrie, Alberta   </vt:lpstr>
      <vt:lpstr> World's Largest Mallard Duck - Highway 45, Andrew, Alberta, </vt:lpstr>
      <vt:lpstr>World's Largest Beaver - 5 Ave., Beaverlodge, Alberta</vt:lpstr>
      <vt:lpstr>Pinto McBean Statue - Hwy 3, Bow Island, Alberta</vt:lpstr>
      <vt:lpstr>Upside Down Church - 750 5th St. SE, Calgary, Alberta</vt:lpstr>
      <vt:lpstr>Cowboy Muffler Man - 9424 60 St. SE, Calgary, Alberta</vt:lpstr>
      <vt:lpstr>Two Giant Chairs in a Pile - Mt. Royal Circle SW, Calgary, Alberta</vt:lpstr>
      <vt:lpstr>Spider Beetle - 2509 14 St. SW, Calgary, Alberta</vt:lpstr>
      <vt:lpstr>Tyra: World's Largest Dinosaur - 60 1 Ave W., Drumheller, Alberta</vt:lpstr>
      <vt:lpstr>Drumheller's Little Church - N. Dinosaur Trail, Drumheller</vt:lpstr>
      <vt:lpstr>30-Foot-Tall Jesus of the Dinosaurs - 2 Premier Way, Drumheller, Alberta</vt:lpstr>
      <vt:lpstr>Towering Miner, Quirky Museum - 335 1st St E, Drumheller, Alberta</vt:lpstr>
      <vt:lpstr>Giant Wooden Statue of Peter Fidler - Hwy 41, Elk Point, Alberta,</vt:lpstr>
      <vt:lpstr>World's Largest Pyrogy - Hwy 28, Glendon, Alberta</vt:lpstr>
      <vt:lpstr>Clem T. GoFur - Gopher Mascot   1st Ave., Torrington, Alberta</vt:lpstr>
      <vt:lpstr>World's Largest Fishing Lure - Len Thompson Drive, Lacombe, Alberta</vt:lpstr>
      <vt:lpstr>Bucking Bronco and Rider Statue - Ponoka, Alberta</vt:lpstr>
      <vt:lpstr>Giant Cowboy Boot - 10007 167 St. NW, Edmonton, Alberta</vt:lpstr>
      <vt:lpstr>Outdoor Neon Sign Museum - 10303-10323 104 Ave NW, Edmonton, Alberta</vt:lpstr>
      <vt:lpstr>Ernie the Cut Bank Penguin - Railway Ave., Innisfree, Alberta</vt:lpstr>
      <vt:lpstr>World's Largest Tee Pee - Allen Roe Rd SE, Medicine Hat, Alberta</vt:lpstr>
      <vt:lpstr>A&amp;W Burger Family - 10604 100 Ave., Morinville, Alberta</vt:lpstr>
      <vt:lpstr>World's First UFO Landing Pad - Hwy 29, St. Paul, Alberta</vt:lpstr>
      <vt:lpstr>World's Largest Easter Egg: The Pysanka - 4500 Pysanka Ave, Vegreville, Alberta</vt:lpstr>
      <vt:lpstr>World's Largest Sausage - Sawchuk St. Mundare, Alberta</vt:lpstr>
      <vt:lpstr>Superhuman Hay Stackers - 49111 Hwy 21, Hay Lakes, Alberta</vt:lpstr>
      <vt:lpstr>Limohenge: a Lincoln Memorial  - Twship Rd 553, Lamont, Alberta</vt:lpstr>
      <vt:lpstr>First Pivot Irrigation System in Canada - Main St., Burdett, Alberta</vt:lpstr>
      <vt:lpstr>World's Largest Wind Gauge - 2805 Scenic Drive S., Lethbridge, Alberta</vt:lpstr>
      <vt:lpstr>Fay Wray King Kong Fountain - Main Street, Cardston, Alberta</vt:lpstr>
      <vt:lpstr>Aqueduct - Giant Centipede of the Prairie - Range Road 142, Tilley, Alberta</vt:lpstr>
      <vt:lpstr>The Big Head - Main St., Canmore, Alberta</vt:lpstr>
      <vt:lpstr>Merman - Indian Trading Post - 101 Cave Avenue, Banff, Alberta. Located in Building. Take selfie</vt:lpstr>
      <vt:lpstr>$2 Million Outhouse - Lake Minnewanka Scenic Drive, Banff, Alberta</vt:lpstr>
      <vt:lpstr>Jasper The Bear Statue - Patricia Street, Jasper, Alberta</vt:lpstr>
      <vt:lpstr>Squirt the Skunk - 485 4 Ave., Beiseker, Alberta</vt:lpstr>
      <vt:lpstr>Canada's Largest Baseball Glove - 300-302 Lougheed Ave, Heisler, Alberta</vt:lpstr>
      <vt:lpstr>World's Largest Oil Lamp - Railway Ave., Donalda, Alberta</vt:lpstr>
      <vt:lpstr>Big Canadian Buffalo - 1303 - 10th Street, Wainwright, Alberta</vt:lpstr>
      <vt:lpstr>Suzie: World's Largest Softball - 5th Avenue, Chauvin, Alberta</vt:lpstr>
      <vt:lpstr>World's Largest Mushrooms - 49th St., Vilna, Alberta</vt:lpstr>
      <vt:lpstr>Large Pumpkins - 246 W. Railway Drive, Smoky Lake, Alberta</vt:lpstr>
      <vt:lpstr>Largest Dragonfly in Canada - Range Rd 40B, Wabamun, Alberta</vt:lpstr>
      <vt:lpstr>World's Largest Wagon Wheel and Pick Axe - Main St., Fort Assiniboine, Alberta</vt:lpstr>
      <vt:lpstr>World's Largest Honey Bee - 3 Ave. SE, Falher, Alberta</vt:lpstr>
      <vt:lpstr>12 Foot Davis - 100 Ave., Peace River, Albert</vt:lpstr>
      <vt:lpstr>Millennium Sundial - 106 St, Grande Prairie, Alberta</vt:lpstr>
      <vt:lpstr>Giant Cream Can – Markerville, Alberta</vt:lpstr>
      <vt:lpstr>Giant Northern Pike - Rochon Sands, Alberta </vt:lpstr>
      <vt:lpstr>Giant Crow Guarding their Nest – Blairmore, Alberta</vt:lpstr>
      <vt:lpstr>The Largest Pincher – 1037 Bev McLachlin Dr Pincher Creek, Alberta</vt:lpstr>
      <vt:lpstr>Sammy and Samantha: Giant Potatoes – Vauxhall</vt:lpstr>
      <vt:lpstr>Giant Sunflower – Bow Island, Alberta</vt:lpstr>
      <vt:lpstr>Okotoks Erratic – Hwy 7w Okotoks, Alberta</vt:lpstr>
      <vt:lpstr>World’s Largest Black Diamond – 301 Centre Ave W, Diamond Valley, AB </vt:lpstr>
      <vt:lpstr>Centennial Clock Tower – 101 Railway Ave Oyen, Alberta</vt:lpstr>
      <vt:lpstr>Giant Crown – Coronation - 5221 Municipal Rd Coronation, Alberta</vt:lpstr>
      <vt:lpstr>Giant Cactus – 13527 AB-9, Hanna, AB </vt:lpstr>
      <vt:lpstr>World’s Largest goose – 601 Palliser Trail Hanna, Alberta</vt:lpstr>
      <vt:lpstr>Giant Golf Tee – AB-21 Trochu, Alberta</vt:lpstr>
      <vt:lpstr>Paul Bunyan’s Bowling Ball – 5009 Weycan Dr, Drayton Valley</vt:lpstr>
      <vt:lpstr>Thor - 4912 Hankin St Thorsby, Alberta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Ascah</dc:creator>
  <cp:lastModifiedBy>Ascah, Stuart</cp:lastModifiedBy>
  <cp:revision>1480</cp:revision>
  <dcterms:created xsi:type="dcterms:W3CDTF">2025-01-11T18:32:04Z</dcterms:created>
  <dcterms:modified xsi:type="dcterms:W3CDTF">2025-01-16T00:02:10Z</dcterms:modified>
</cp:coreProperties>
</file>